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8" r:id="rId1"/>
  </p:sldMasterIdLst>
  <p:sldIdLst>
    <p:sldId id="266" r:id="rId2"/>
    <p:sldId id="256" r:id="rId3"/>
    <p:sldId id="257" r:id="rId4"/>
    <p:sldId id="267" r:id="rId5"/>
    <p:sldId id="258" r:id="rId6"/>
    <p:sldId id="259" r:id="rId7"/>
    <p:sldId id="260" r:id="rId8"/>
    <p:sldId id="261" r:id="rId9"/>
    <p:sldId id="264" r:id="rId10"/>
    <p:sldId id="263" r:id="rId11"/>
    <p:sldId id="265" r:id="rId12"/>
    <p:sldId id="262"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99"/>
    <a:srgbClr val="FFFFCC"/>
    <a:srgbClr val="FFFF99"/>
    <a:srgbClr val="CC66FF"/>
    <a:srgbClr val="FFCC66"/>
    <a:srgbClr val="FF9900"/>
    <a:srgbClr val="CC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12260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20580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76689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11/27/2019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497175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83093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03002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96282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11/27/2019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57282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11/27/2019</a:t>
            </a:fld>
            <a:endParaRPr lang="en-US" dirty="0"/>
          </a:p>
        </p:txBody>
      </p:sp>
    </p:spTree>
    <p:extLst>
      <p:ext uri="{BB962C8B-B14F-4D97-AF65-F5344CB8AC3E}">
        <p14:creationId xmlns:p14="http://schemas.microsoft.com/office/powerpoint/2010/main" val="2920396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09259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2708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11735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08353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83533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8122243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8353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13000">
              <a:srgbClr val="FFFFCC"/>
            </a:gs>
            <a:gs pos="51271">
              <a:srgbClr val="C0EBD8"/>
            </a:gs>
            <a:gs pos="59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11/27/2019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113354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microsoft.com/office/2007/relationships/hdphoto" Target="../media/hdphoto1.wdp"/><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8" Type="http://schemas.openxmlformats.org/officeDocument/2006/relationships/image" Target="../media/image31.JPG"/><Relationship Id="rId13" Type="http://schemas.openxmlformats.org/officeDocument/2006/relationships/image" Target="../media/image36.gif"/><Relationship Id="rId18" Type="http://schemas.openxmlformats.org/officeDocument/2006/relationships/image" Target="../media/image41.png"/><Relationship Id="rId3" Type="http://schemas.openxmlformats.org/officeDocument/2006/relationships/image" Target="../media/image26.jpeg"/><Relationship Id="rId7" Type="http://schemas.openxmlformats.org/officeDocument/2006/relationships/image" Target="../media/image30.jpeg"/><Relationship Id="rId12" Type="http://schemas.openxmlformats.org/officeDocument/2006/relationships/image" Target="../media/image35.gif"/><Relationship Id="rId17" Type="http://schemas.openxmlformats.org/officeDocument/2006/relationships/image" Target="../media/image40.png"/><Relationship Id="rId2" Type="http://schemas.openxmlformats.org/officeDocument/2006/relationships/image" Target="../media/image25.jpeg"/><Relationship Id="rId16" Type="http://schemas.openxmlformats.org/officeDocument/2006/relationships/image" Target="../media/image39.gif"/><Relationship Id="rId1" Type="http://schemas.openxmlformats.org/officeDocument/2006/relationships/slideLayout" Target="../slideLayouts/slideLayout2.xml"/><Relationship Id="rId6" Type="http://schemas.openxmlformats.org/officeDocument/2006/relationships/image" Target="../media/image29.jpeg"/><Relationship Id="rId11" Type="http://schemas.openxmlformats.org/officeDocument/2006/relationships/image" Target="../media/image34.gif"/><Relationship Id="rId5" Type="http://schemas.openxmlformats.org/officeDocument/2006/relationships/image" Target="../media/image28.jpeg"/><Relationship Id="rId15" Type="http://schemas.openxmlformats.org/officeDocument/2006/relationships/image" Target="../media/image38.gif"/><Relationship Id="rId10" Type="http://schemas.openxmlformats.org/officeDocument/2006/relationships/image" Target="../media/image33.JPG"/><Relationship Id="rId4" Type="http://schemas.openxmlformats.org/officeDocument/2006/relationships/image" Target="../media/image27.jpeg"/><Relationship Id="rId9" Type="http://schemas.openxmlformats.org/officeDocument/2006/relationships/image" Target="../media/image32.JPG"/><Relationship Id="rId14" Type="http://schemas.openxmlformats.org/officeDocument/2006/relationships/image" Target="../media/image37.gif"/></Relationships>
</file>

<file path=ppt/slides/_rels/slide8.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9.xml.rels><?xml version="1.0" encoding="UTF-8" standalone="yes"?>
<Relationships xmlns="http://schemas.openxmlformats.org/package/2006/relationships"><Relationship Id="rId8" Type="http://schemas.openxmlformats.org/officeDocument/2006/relationships/image" Target="../media/image54.jpeg"/><Relationship Id="rId13" Type="http://schemas.openxmlformats.org/officeDocument/2006/relationships/image" Target="../media/image59.png"/><Relationship Id="rId3" Type="http://schemas.openxmlformats.org/officeDocument/2006/relationships/image" Target="../media/image49.png"/><Relationship Id="rId7" Type="http://schemas.openxmlformats.org/officeDocument/2006/relationships/image" Target="../media/image53.jpeg"/><Relationship Id="rId12" Type="http://schemas.openxmlformats.org/officeDocument/2006/relationships/image" Target="../media/image58.jpeg"/><Relationship Id="rId2" Type="http://schemas.openxmlformats.org/officeDocument/2006/relationships/image" Target="../media/image48.jpeg"/><Relationship Id="rId1" Type="http://schemas.openxmlformats.org/officeDocument/2006/relationships/slideLayout" Target="../slideLayouts/slideLayout2.xml"/><Relationship Id="rId6" Type="http://schemas.openxmlformats.org/officeDocument/2006/relationships/image" Target="../media/image52.jpeg"/><Relationship Id="rId11" Type="http://schemas.openxmlformats.org/officeDocument/2006/relationships/image" Target="../media/image57.jpeg"/><Relationship Id="rId5" Type="http://schemas.openxmlformats.org/officeDocument/2006/relationships/image" Target="../media/image51.jpeg"/><Relationship Id="rId10" Type="http://schemas.openxmlformats.org/officeDocument/2006/relationships/image" Target="../media/image56.jpeg"/><Relationship Id="rId4" Type="http://schemas.openxmlformats.org/officeDocument/2006/relationships/image" Target="../media/image50.png"/><Relationship Id="rId9" Type="http://schemas.openxmlformats.org/officeDocument/2006/relationships/image" Target="../media/image55.jpeg"/></Relationships>
</file>

<file path=ppt/slides/_rels/slide10.xml.rels><?xml version="1.0" encoding="UTF-8" standalone="yes"?>
<Relationships xmlns="http://schemas.openxmlformats.org/package/2006/relationships"><Relationship Id="rId3" Type="http://schemas.openxmlformats.org/officeDocument/2006/relationships/image" Target="../media/image61.jpeg"/><Relationship Id="rId7" Type="http://schemas.openxmlformats.org/officeDocument/2006/relationships/image" Target="../media/image65.png"/><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11.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jpeg"/><Relationship Id="rId7" Type="http://schemas.openxmlformats.org/officeDocument/2006/relationships/image" Target="../media/image71.png"/><Relationship Id="rId2" Type="http://schemas.openxmlformats.org/officeDocument/2006/relationships/image" Target="../media/image66.jpeg"/><Relationship Id="rId1" Type="http://schemas.openxmlformats.org/officeDocument/2006/relationships/slideLayout" Target="../slideLayouts/slideLayout2.xml"/><Relationship Id="rId6" Type="http://schemas.openxmlformats.org/officeDocument/2006/relationships/image" Target="../media/image70.jpeg"/><Relationship Id="rId5" Type="http://schemas.openxmlformats.org/officeDocument/2006/relationships/image" Target="../media/image69.png"/><Relationship Id="rId10" Type="http://schemas.openxmlformats.org/officeDocument/2006/relationships/image" Target="../media/image74.png"/><Relationship Id="rId4" Type="http://schemas.openxmlformats.org/officeDocument/2006/relationships/image" Target="../media/image68.jpeg"/><Relationship Id="rId9" Type="http://schemas.openxmlformats.org/officeDocument/2006/relationships/image" Target="../media/image73.png"/></Relationships>
</file>

<file path=ppt/slides/_rels/slide1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9339" y="351763"/>
            <a:ext cx="7346596" cy="2123658"/>
          </a:xfrm>
          <a:prstGeom prst="rect">
            <a:avLst/>
          </a:prstGeom>
          <a:noFill/>
        </p:spPr>
        <p:txBody>
          <a:bodyPr wrap="square" lIns="91440" tIns="45720" rIns="91440" bIns="45720">
            <a:spAutoFit/>
          </a:bodyPr>
          <a:lstStyle/>
          <a:p>
            <a:pPr algn="ctr"/>
            <a:r>
              <a:rPr lang="en-US" sz="6600" b="1" dirty="0" err="1" smtClean="0">
                <a:ln w="22225">
                  <a:solidFill>
                    <a:schemeClr val="accent2"/>
                  </a:solidFill>
                  <a:prstDash val="solid"/>
                </a:ln>
                <a:solidFill>
                  <a:schemeClr val="accent2">
                    <a:lumMod val="40000"/>
                    <a:lumOff val="60000"/>
                  </a:schemeClr>
                </a:solidFill>
              </a:rPr>
              <a:t>Durants</a:t>
            </a:r>
            <a:r>
              <a:rPr lang="en-US" sz="6600" b="1" dirty="0" smtClean="0">
                <a:ln w="22225">
                  <a:solidFill>
                    <a:schemeClr val="accent2"/>
                  </a:solidFill>
                  <a:prstDash val="solid"/>
                </a:ln>
                <a:solidFill>
                  <a:schemeClr val="accent2">
                    <a:lumMod val="40000"/>
                    <a:lumOff val="60000"/>
                  </a:schemeClr>
                </a:solidFill>
              </a:rPr>
              <a:t> School</a:t>
            </a:r>
          </a:p>
          <a:p>
            <a:pPr algn="ctr"/>
            <a:r>
              <a:rPr lang="en-US" sz="6600" b="1" dirty="0" smtClean="0">
                <a:ln w="22225">
                  <a:solidFill>
                    <a:schemeClr val="accent2"/>
                  </a:solidFill>
                  <a:prstDash val="solid"/>
                </a:ln>
                <a:solidFill>
                  <a:schemeClr val="accent2">
                    <a:lumMod val="40000"/>
                    <a:lumOff val="60000"/>
                  </a:schemeClr>
                </a:solidFill>
              </a:rPr>
              <a:t> </a:t>
            </a:r>
            <a:r>
              <a:rPr lang="en-US" sz="6600" b="1" dirty="0">
                <a:ln w="22225">
                  <a:solidFill>
                    <a:schemeClr val="accent2"/>
                  </a:solidFill>
                  <a:prstDash val="solid"/>
                </a:ln>
                <a:solidFill>
                  <a:schemeClr val="accent2">
                    <a:lumMod val="40000"/>
                    <a:lumOff val="60000"/>
                  </a:schemeClr>
                </a:solidFill>
              </a:rPr>
              <a:t>S</a:t>
            </a:r>
            <a:r>
              <a:rPr lang="en-US" sz="6600" b="1" dirty="0" smtClean="0">
                <a:ln w="22225">
                  <a:solidFill>
                    <a:schemeClr val="accent2"/>
                  </a:solidFill>
                  <a:prstDash val="solid"/>
                </a:ln>
                <a:solidFill>
                  <a:schemeClr val="accent2">
                    <a:lumMod val="40000"/>
                    <a:lumOff val="60000"/>
                  </a:schemeClr>
                </a:solidFill>
              </a:rPr>
              <a:t>outhgate</a:t>
            </a:r>
            <a:endParaRPr lang="en-US" sz="6600" b="1" cap="none" spc="0" dirty="0" smtClean="0">
              <a:ln w="22225">
                <a:solidFill>
                  <a:schemeClr val="accent2"/>
                </a:solidFill>
                <a:prstDash val="solid"/>
              </a:ln>
              <a:solidFill>
                <a:schemeClr val="accent2">
                  <a:lumMod val="40000"/>
                  <a:lumOff val="60000"/>
                </a:schemeClr>
              </a:solidFill>
              <a:effectLst/>
            </a:endParaRPr>
          </a:p>
        </p:txBody>
      </p:sp>
      <p:sp>
        <p:nvSpPr>
          <p:cNvPr id="6" name="Rectangle 5"/>
          <p:cNvSpPr/>
          <p:nvPr/>
        </p:nvSpPr>
        <p:spPr>
          <a:xfrm>
            <a:off x="2928427" y="5688256"/>
            <a:ext cx="4593438"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Head Teacher</a:t>
            </a:r>
          </a:p>
        </p:txBody>
      </p:sp>
      <p:pic>
        <p:nvPicPr>
          <p:cNvPr id="7" name="Picture 6" descr="Image result for durants school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3094" y="2706539"/>
            <a:ext cx="1504104" cy="150410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3307837" y="4626141"/>
            <a:ext cx="3834617" cy="830997"/>
          </a:xfrm>
          <a:prstGeom prst="rect">
            <a:avLst/>
          </a:prstGeom>
        </p:spPr>
        <p:txBody>
          <a:bodyPr wrap="square">
            <a:spAutoFit/>
          </a:bodyPr>
          <a:lstStyle/>
          <a:p>
            <a:pPr algn="ctr"/>
            <a:r>
              <a:rPr lang="en-US" sz="4800" b="1" dirty="0">
                <a:ln w="22225">
                  <a:solidFill>
                    <a:schemeClr val="accent2"/>
                  </a:solidFill>
                  <a:prstDash val="solid"/>
                </a:ln>
                <a:solidFill>
                  <a:schemeClr val="accent2">
                    <a:lumMod val="40000"/>
                    <a:lumOff val="60000"/>
                  </a:schemeClr>
                </a:solidFill>
              </a:rPr>
              <a:t>Rachel Carli</a:t>
            </a:r>
          </a:p>
        </p:txBody>
      </p:sp>
    </p:spTree>
    <p:extLst>
      <p:ext uri="{BB962C8B-B14F-4D97-AF65-F5344CB8AC3E}">
        <p14:creationId xmlns:p14="http://schemas.microsoft.com/office/powerpoint/2010/main" val="1388943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Image result for durants school logo"/>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341077" y="2187933"/>
            <a:ext cx="4911969" cy="28335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892298" y="2342605"/>
            <a:ext cx="5809526" cy="2524163"/>
          </a:xfrm>
        </p:spPr>
        <p:txBody>
          <a:bodyPr/>
          <a:lstStyle/>
          <a:p>
            <a:pPr algn="ctr"/>
            <a:r>
              <a:rPr lang="en-GB" b="1" dirty="0" smtClean="0">
                <a:ln w="28575">
                  <a:solidFill>
                    <a:srgbClr val="FFFF00"/>
                  </a:solidFill>
                </a:ln>
                <a:solidFill>
                  <a:srgbClr val="0070C0"/>
                </a:solidFill>
              </a:rPr>
              <a:t>Welcome to </a:t>
            </a:r>
            <a:br>
              <a:rPr lang="en-GB" b="1" dirty="0" smtClean="0">
                <a:ln w="28575">
                  <a:solidFill>
                    <a:srgbClr val="FFFF00"/>
                  </a:solidFill>
                </a:ln>
                <a:solidFill>
                  <a:srgbClr val="0070C0"/>
                </a:solidFill>
              </a:rPr>
            </a:br>
            <a:r>
              <a:rPr lang="en-GB" b="1" dirty="0" err="1" smtClean="0">
                <a:ln w="28575">
                  <a:solidFill>
                    <a:srgbClr val="FFFF00"/>
                  </a:solidFill>
                </a:ln>
                <a:solidFill>
                  <a:srgbClr val="0070C0"/>
                </a:solidFill>
              </a:rPr>
              <a:t>Durants</a:t>
            </a:r>
            <a:r>
              <a:rPr lang="en-GB" b="1" dirty="0" smtClean="0">
                <a:ln w="28575">
                  <a:solidFill>
                    <a:srgbClr val="FFFF00"/>
                  </a:solidFill>
                </a:ln>
                <a:solidFill>
                  <a:srgbClr val="0070C0"/>
                </a:solidFill>
              </a:rPr>
              <a:t> School</a:t>
            </a:r>
            <a:br>
              <a:rPr lang="en-GB" b="1" dirty="0" smtClean="0">
                <a:ln w="28575">
                  <a:solidFill>
                    <a:srgbClr val="FFFF00"/>
                  </a:solidFill>
                </a:ln>
                <a:solidFill>
                  <a:srgbClr val="0070C0"/>
                </a:solidFill>
              </a:rPr>
            </a:br>
            <a:r>
              <a:rPr lang="en-GB" b="1" dirty="0" smtClean="0">
                <a:ln w="28575">
                  <a:solidFill>
                    <a:srgbClr val="FFFF00"/>
                  </a:solidFill>
                </a:ln>
                <a:solidFill>
                  <a:srgbClr val="0070C0"/>
                </a:solidFill>
              </a:rPr>
              <a:t>Southgate</a:t>
            </a:r>
            <a:endParaRPr lang="en-GB" b="1" dirty="0">
              <a:ln w="28575">
                <a:solidFill>
                  <a:srgbClr val="FFFF00"/>
                </a:solidFill>
              </a:ln>
              <a:solidFill>
                <a:srgbClr val="0070C0"/>
              </a:solidFill>
            </a:endParaRPr>
          </a:p>
        </p:txBody>
      </p:sp>
      <p:pic>
        <p:nvPicPr>
          <p:cNvPr id="3" name="Picture 2"/>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11121" y="375221"/>
            <a:ext cx="2531432" cy="168762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Picture 7"/>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9214554" y="164373"/>
            <a:ext cx="2847704" cy="189846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Picture 8"/>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45309" y="5006106"/>
            <a:ext cx="2663056" cy="177654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 name="Picture 9"/>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9196250" y="4876203"/>
            <a:ext cx="2859677" cy="190645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1" name="Picture 10"/>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4186719" y="0"/>
            <a:ext cx="3340826" cy="222721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16" name="Picture 15"/>
          <p:cNvPicPr/>
          <p:nvPr/>
        </p:nvPicPr>
        <p:blipFill rotWithShape="1">
          <a:blip r:embed="rId9"/>
          <a:srcRect b="39095"/>
          <a:stretch/>
        </p:blipFill>
        <p:spPr>
          <a:xfrm>
            <a:off x="4761757" y="5201709"/>
            <a:ext cx="2190750" cy="160654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532160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inchmore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1" y="0"/>
            <a:ext cx="3352800" cy="33528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2388" y="-246888"/>
            <a:ext cx="8596668" cy="3733616"/>
          </a:xfrm>
          <a:prstGeom prst="horizontalScroll">
            <a:avLst/>
          </a:prstGeom>
          <a:ln w="57150">
            <a:solidFill>
              <a:srgbClr val="FFFF00"/>
            </a:solidFill>
          </a:ln>
        </p:spPr>
        <p:style>
          <a:lnRef idx="1">
            <a:schemeClr val="accent1"/>
          </a:lnRef>
          <a:fillRef idx="2">
            <a:schemeClr val="accent1"/>
          </a:fillRef>
          <a:effectRef idx="1">
            <a:schemeClr val="accent1"/>
          </a:effectRef>
          <a:fontRef idx="minor">
            <a:schemeClr val="dk1"/>
          </a:fontRef>
        </p:style>
        <p:txBody>
          <a:bodyPr>
            <a:noAutofit/>
          </a:bodyPr>
          <a:lstStyle/>
          <a:p>
            <a:r>
              <a:rPr lang="en-GB" sz="1800" dirty="0" err="1" smtClean="0"/>
              <a:t>Durants</a:t>
            </a:r>
            <a:r>
              <a:rPr lang="en-GB" sz="1800" dirty="0" smtClean="0"/>
              <a:t> school is a maintained Special Secondary school  for pupils with Autism. It is  </a:t>
            </a:r>
            <a:r>
              <a:rPr lang="en-GB" sz="1800" dirty="0"/>
              <a:t>funded by the London Borough of </a:t>
            </a:r>
            <a:r>
              <a:rPr lang="en-GB" sz="1800" dirty="0" smtClean="0"/>
              <a:t>Enfield,  </a:t>
            </a:r>
            <a:r>
              <a:rPr lang="en-GB" sz="1800" dirty="0"/>
              <a:t>currently </a:t>
            </a:r>
            <a:r>
              <a:rPr lang="en-GB" sz="1800" dirty="0" smtClean="0"/>
              <a:t>there are  127 pupils on roll.</a:t>
            </a:r>
            <a:br>
              <a:rPr lang="en-GB" sz="1800" dirty="0" smtClean="0"/>
            </a:br>
            <a:r>
              <a:rPr lang="en-GB" sz="1800" dirty="0"/>
              <a:t/>
            </a:r>
            <a:br>
              <a:rPr lang="en-GB" sz="1800" dirty="0"/>
            </a:br>
            <a:r>
              <a:rPr lang="en-GB" sz="1800" dirty="0" smtClean="0"/>
              <a:t>We, as a special needs school are privileged to have recently moved into a brand new site is Southgate, which was developed and funded by Enfield Local Authority.</a:t>
            </a:r>
            <a:br>
              <a:rPr lang="en-GB" sz="1800" dirty="0" smtClean="0"/>
            </a:br>
            <a:r>
              <a:rPr lang="en-GB" sz="1800" dirty="0"/>
              <a:t/>
            </a:r>
            <a:br>
              <a:rPr lang="en-GB" sz="1800" dirty="0"/>
            </a:br>
            <a:r>
              <a:rPr lang="en-GB" sz="1800" dirty="0" smtClean="0"/>
              <a:t>As well as the Southgate site, </a:t>
            </a:r>
            <a:r>
              <a:rPr lang="en-GB" sz="1800" dirty="0" err="1" smtClean="0"/>
              <a:t>Durants</a:t>
            </a:r>
            <a:r>
              <a:rPr lang="en-GB" sz="1800" dirty="0" smtClean="0"/>
              <a:t>  School also has an Additionally Resourced Provision (ARP) at Winchmore School.</a:t>
            </a:r>
            <a:endParaRPr lang="en-GB" sz="1800" dirty="0"/>
          </a:p>
        </p:txBody>
      </p:sp>
      <p:sp>
        <p:nvSpPr>
          <p:cNvPr id="4" name="Horizontal Scroll 3"/>
          <p:cNvSpPr/>
          <p:nvPr/>
        </p:nvSpPr>
        <p:spPr>
          <a:xfrm>
            <a:off x="3873346" y="3486728"/>
            <a:ext cx="8199181" cy="3371272"/>
          </a:xfrm>
          <a:prstGeom prst="horizontalScroll">
            <a:avLst/>
          </a:prstGeom>
          <a:ln w="38100">
            <a:solidFill>
              <a:srgbClr val="FFFF00"/>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Social communication is at the heart of our curriculum and is intrinsic to all learning opportunities. All pupils also receive on-going teaching with relation to behaviour and managing their own emotions </a:t>
            </a:r>
            <a:r>
              <a:rPr lang="en-GB" dirty="0" smtClean="0"/>
              <a:t> and learning self-regulation.</a:t>
            </a:r>
            <a:r>
              <a:rPr lang="en-GB" dirty="0"/>
              <a:t> In addition, we recognise the importance of ensuring our pupils learn essential life skills so that they develop the skills and independence they need to make progress towards adulthood. This includes creating opportunities for our pupils to generalise their knowledge and skills by using them in real-life situations.  </a:t>
            </a:r>
          </a:p>
        </p:txBody>
      </p:sp>
      <p:pic>
        <p:nvPicPr>
          <p:cNvPr id="1028" name="Picture 4" descr="Image result for winchmore school logo"/>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839201" y="0"/>
            <a:ext cx="1185091" cy="12151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58734" y="3753395"/>
            <a:ext cx="3576850" cy="2386148"/>
          </a:xfrm>
          <a:prstGeom prst="rect">
            <a:avLst/>
          </a:prstGeom>
        </p:spPr>
      </p:pic>
      <p:pic>
        <p:nvPicPr>
          <p:cNvPr id="1030" name="Picture 6" descr="Image result for durants school logo"/>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3076575" y="3753395"/>
            <a:ext cx="659009" cy="659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8651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5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4306" y="45928"/>
            <a:ext cx="4828032" cy="2212848"/>
          </a:xfrm>
          <a:prstGeom prst="roundRect">
            <a:avLst/>
          </a:prstGeom>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r>
              <a:rPr lang="en-GB" dirty="0" smtClean="0"/>
              <a:t>Upper department</a:t>
            </a:r>
            <a:endParaRPr lang="en-GB" dirty="0"/>
          </a:p>
        </p:txBody>
      </p:sp>
      <p:sp>
        <p:nvSpPr>
          <p:cNvPr id="6" name="Rounded Rectangle 5"/>
          <p:cNvSpPr/>
          <p:nvPr/>
        </p:nvSpPr>
        <p:spPr>
          <a:xfrm>
            <a:off x="161544" y="4620057"/>
            <a:ext cx="4666488" cy="2212848"/>
          </a:xfrm>
          <a:prstGeom prst="roundRect">
            <a:avLst/>
          </a:prstGeom>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r>
              <a:rPr lang="en-GB" dirty="0" smtClean="0"/>
              <a:t>SLT</a:t>
            </a:r>
            <a:endParaRPr lang="en-GB" dirty="0"/>
          </a:p>
        </p:txBody>
      </p:sp>
      <p:sp>
        <p:nvSpPr>
          <p:cNvPr id="7" name="Rounded Rectangle 6"/>
          <p:cNvSpPr/>
          <p:nvPr/>
        </p:nvSpPr>
        <p:spPr>
          <a:xfrm>
            <a:off x="3894383" y="2332992"/>
            <a:ext cx="4471416" cy="2212848"/>
          </a:xfrm>
          <a:prstGeom prst="roundRect">
            <a:avLst/>
          </a:prstGeom>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r>
              <a:rPr lang="en-GB" dirty="0" smtClean="0"/>
              <a:t>Middle department</a:t>
            </a:r>
            <a:endParaRPr lang="en-GB" dirty="0"/>
          </a:p>
        </p:txBody>
      </p:sp>
      <p:sp>
        <p:nvSpPr>
          <p:cNvPr id="8" name="Rounded Rectangle 7"/>
          <p:cNvSpPr/>
          <p:nvPr/>
        </p:nvSpPr>
        <p:spPr>
          <a:xfrm>
            <a:off x="7635240" y="4620057"/>
            <a:ext cx="4556760" cy="2212848"/>
          </a:xfrm>
          <a:prstGeom prst="roundRect">
            <a:avLst/>
          </a:prstGeom>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r>
              <a:rPr lang="en-GB" dirty="0" smtClean="0"/>
              <a:t>Lower department</a:t>
            </a:r>
            <a:endParaRPr lang="en-GB" dirty="0"/>
          </a:p>
        </p:txBody>
      </p:sp>
      <p:sp>
        <p:nvSpPr>
          <p:cNvPr id="11" name="Rounded Rectangle 10"/>
          <p:cNvSpPr/>
          <p:nvPr/>
        </p:nvSpPr>
        <p:spPr>
          <a:xfrm>
            <a:off x="7432150" y="45928"/>
            <a:ext cx="4776216" cy="2212848"/>
          </a:xfrm>
          <a:prstGeom prst="roundRect">
            <a:avLst/>
          </a:prstGeom>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r>
              <a:rPr lang="en-GB" dirty="0" smtClean="0"/>
              <a:t>Therapists</a:t>
            </a:r>
            <a:endParaRPr lang="en-GB" dirty="0"/>
          </a:p>
        </p:txBody>
      </p:sp>
      <p:pic>
        <p:nvPicPr>
          <p:cNvPr id="10" name="Picture 9"/>
          <p:cNvPicPr>
            <a:picLocks noChangeAspect="1"/>
          </p:cNvPicPr>
          <p:nvPr/>
        </p:nvPicPr>
        <p:blipFill rotWithShape="1">
          <a:blip r:embed="rId2"/>
          <a:srcRect l="14117" t="38222" r="80383" b="51556"/>
          <a:stretch/>
        </p:blipFill>
        <p:spPr>
          <a:xfrm>
            <a:off x="7717536" y="434599"/>
            <a:ext cx="1097280" cy="114715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Picture 6" descr="Image result for durants school logo"/>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5441044" y="960051"/>
            <a:ext cx="1378094" cy="1320719"/>
          </a:xfrm>
          <a:prstGeom prst="rect">
            <a:avLst/>
          </a:prstGeom>
          <a:noFill/>
          <a:scene3d>
            <a:camera prst="orthographicFront"/>
            <a:lightRig rig="threePt" dir="t"/>
          </a:scene3d>
          <a:sp3d>
            <a:bevelT w="139700" h="139700" prst="divot"/>
          </a:sp3d>
          <a:extLst>
            <a:ext uri="{909E8E84-426E-40DD-AFC4-6F175D3DCCD1}">
              <a14:hiddenFill xmlns:a14="http://schemas.microsoft.com/office/drawing/2010/main">
                <a:solidFill>
                  <a:srgbClr val="FFFFFF"/>
                </a:solidFill>
              </a14:hiddenFill>
            </a:ext>
          </a:extLst>
        </p:spPr>
      </p:pic>
      <p:sp>
        <p:nvSpPr>
          <p:cNvPr id="15" name="Rounded Rectangle 14"/>
          <p:cNvSpPr/>
          <p:nvPr/>
        </p:nvSpPr>
        <p:spPr>
          <a:xfrm>
            <a:off x="4827245" y="256257"/>
            <a:ext cx="2571386" cy="514558"/>
          </a:xfrm>
          <a:prstGeom prst="roundRect">
            <a:avLst/>
          </a:prstGeom>
          <a:scene3d>
            <a:camera prst="orthographicFront"/>
            <a:lightRig rig="threePt" dir="t"/>
          </a:scene3d>
          <a:sp3d>
            <a:bevelT w="139700" h="139700" prst="divot"/>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400" dirty="0" smtClean="0">
                <a:solidFill>
                  <a:srgbClr val="FFFF00"/>
                </a:solidFill>
              </a:rPr>
              <a:t>DURANTS STAFF</a:t>
            </a:r>
            <a:endParaRPr lang="en-GB" sz="2400" dirty="0">
              <a:solidFill>
                <a:srgbClr val="FFFF00"/>
              </a:solidFill>
            </a:endParaRPr>
          </a:p>
        </p:txBody>
      </p:sp>
      <p:pic>
        <p:nvPicPr>
          <p:cNvPr id="2" name="Picture 1"/>
          <p:cNvPicPr>
            <a:picLocks noChangeAspect="1"/>
          </p:cNvPicPr>
          <p:nvPr/>
        </p:nvPicPr>
        <p:blipFill rotWithShape="1">
          <a:blip r:embed="rId4"/>
          <a:srcRect l="14132" t="33751" r="78761" b="53459"/>
          <a:stretch/>
        </p:blipFill>
        <p:spPr>
          <a:xfrm>
            <a:off x="9195998" y="382510"/>
            <a:ext cx="1184620" cy="119924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icture 2"/>
          <p:cNvPicPr>
            <a:picLocks noChangeAspect="1"/>
          </p:cNvPicPr>
          <p:nvPr/>
        </p:nvPicPr>
        <p:blipFill rotWithShape="1">
          <a:blip r:embed="rId5"/>
          <a:srcRect l="9791" t="26023" r="69590" b="28419"/>
          <a:stretch/>
        </p:blipFill>
        <p:spPr>
          <a:xfrm>
            <a:off x="10766752" y="407010"/>
            <a:ext cx="978407" cy="121599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Picture 3"/>
          <p:cNvPicPr>
            <a:picLocks noChangeAspect="1"/>
          </p:cNvPicPr>
          <p:nvPr/>
        </p:nvPicPr>
        <p:blipFill rotWithShape="1">
          <a:blip r:embed="rId6"/>
          <a:srcRect l="11779" t="27546" r="24026" b="26946"/>
          <a:stretch/>
        </p:blipFill>
        <p:spPr>
          <a:xfrm>
            <a:off x="329435" y="155631"/>
            <a:ext cx="4034603" cy="160883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Picture 8"/>
          <p:cNvPicPr>
            <a:picLocks noChangeAspect="1"/>
          </p:cNvPicPr>
          <p:nvPr/>
        </p:nvPicPr>
        <p:blipFill rotWithShape="1">
          <a:blip r:embed="rId7"/>
          <a:srcRect l="49492" t="46102" r="11871" b="21252"/>
          <a:stretch/>
        </p:blipFill>
        <p:spPr>
          <a:xfrm>
            <a:off x="4376493" y="2354986"/>
            <a:ext cx="3600558" cy="171125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4" name="Picture 13" descr="C:\Users\jackie.burke\AppData\Local\Microsoft\Windows\INetCache\Content.Word\IMG_0014.JPG"/>
          <p:cNvPicPr/>
          <p:nvPr/>
        </p:nvPicPr>
        <p:blipFill rotWithShape="1">
          <a:blip r:embed="rId8" cstate="screen">
            <a:extLst>
              <a:ext uri="{28A0092B-C50C-407E-A947-70E740481C1C}">
                <a14:useLocalDpi xmlns:a14="http://schemas.microsoft.com/office/drawing/2010/main" val="0"/>
              </a:ext>
            </a:extLst>
          </a:blip>
          <a:srcRect t="30802"/>
          <a:stretch/>
        </p:blipFill>
        <p:spPr bwMode="auto">
          <a:xfrm>
            <a:off x="8398704" y="4902926"/>
            <a:ext cx="3029831" cy="142820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2" name="Picture 11"/>
          <p:cNvPicPr>
            <a:picLocks noChangeAspect="1"/>
          </p:cNvPicPr>
          <p:nvPr/>
        </p:nvPicPr>
        <p:blipFill rotWithShape="1">
          <a:blip r:embed="rId9"/>
          <a:srcRect l="10877" t="36112" r="51817" b="27995"/>
          <a:stretch/>
        </p:blipFill>
        <p:spPr>
          <a:xfrm>
            <a:off x="1140823" y="4805545"/>
            <a:ext cx="2834422" cy="152558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7342943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1892" y="69762"/>
            <a:ext cx="5563045" cy="802105"/>
          </a:xfrm>
          <a:prstGeom prst="horizontalScroll">
            <a:avLst/>
          </a:prstGeom>
          <a:solidFill>
            <a:srgbClr val="FFFF00"/>
          </a:solidFill>
          <a:ln>
            <a:solidFill>
              <a:srgbClr val="0070C0"/>
            </a:solidFill>
          </a:ln>
        </p:spPr>
        <p:txBody>
          <a:bodyPr>
            <a:normAutofit fontScale="90000"/>
          </a:bodyPr>
          <a:lstStyle/>
          <a:p>
            <a:pPr algn="ctr"/>
            <a:r>
              <a:rPr lang="en-GB" dirty="0" smtClean="0"/>
              <a:t>Our Values and Principals</a:t>
            </a:r>
            <a:br>
              <a:rPr lang="en-GB" dirty="0" smtClean="0"/>
            </a:br>
            <a:endParaRPr lang="en-GB" dirty="0">
              <a:solidFill>
                <a:schemeClr val="tx1"/>
              </a:solidFill>
            </a:endParaRPr>
          </a:p>
        </p:txBody>
      </p:sp>
      <p:sp>
        <p:nvSpPr>
          <p:cNvPr id="5" name="Horizontal Scroll 4"/>
          <p:cNvSpPr/>
          <p:nvPr/>
        </p:nvSpPr>
        <p:spPr>
          <a:xfrm>
            <a:off x="124536" y="629553"/>
            <a:ext cx="4985529" cy="2562850"/>
          </a:xfrm>
          <a:prstGeom prst="horizontalScroll">
            <a:avLst/>
          </a:prstGeom>
          <a:solidFill>
            <a:srgbClr val="92D050"/>
          </a:solidFill>
          <a:ln>
            <a:solidFill>
              <a:srgbClr val="FFFF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GB" sz="2000" u="sng" dirty="0" smtClean="0"/>
              <a:t>Independent Living</a:t>
            </a:r>
          </a:p>
          <a:p>
            <a:pPr marL="285750" indent="-285750">
              <a:buFont typeface="Wingdings" panose="05000000000000000000" pitchFamily="2" charset="2"/>
              <a:buChar char="v"/>
            </a:pPr>
            <a:r>
              <a:rPr lang="en-GB" sz="1600" dirty="0" smtClean="0"/>
              <a:t>For all students to do as much for themselves as possible</a:t>
            </a:r>
          </a:p>
          <a:p>
            <a:pPr marL="285750" indent="-285750">
              <a:buFont typeface="Wingdings" panose="05000000000000000000" pitchFamily="2" charset="2"/>
              <a:buChar char="v"/>
            </a:pPr>
            <a:r>
              <a:rPr lang="en-GB" sz="1600" dirty="0" smtClean="0"/>
              <a:t>To provide routines, structures and communication strategies to promote independence</a:t>
            </a:r>
          </a:p>
          <a:p>
            <a:pPr marL="285750" indent="-285750">
              <a:buFont typeface="Wingdings" panose="05000000000000000000" pitchFamily="2" charset="2"/>
              <a:buChar char="v"/>
            </a:pPr>
            <a:r>
              <a:rPr lang="en-GB" sz="1600" dirty="0" smtClean="0"/>
              <a:t>To support all students to be safe</a:t>
            </a:r>
            <a:endParaRPr lang="en-GB" sz="1600" dirty="0"/>
          </a:p>
        </p:txBody>
      </p:sp>
      <p:sp>
        <p:nvSpPr>
          <p:cNvPr id="7" name="Horizontal Scroll 6"/>
          <p:cNvSpPr/>
          <p:nvPr/>
        </p:nvSpPr>
        <p:spPr>
          <a:xfrm>
            <a:off x="550785" y="2784212"/>
            <a:ext cx="5245769" cy="2310063"/>
          </a:xfrm>
          <a:prstGeom prst="horizontalScroll">
            <a:avLst/>
          </a:prstGeom>
          <a:solidFill>
            <a:srgbClr val="FF0000"/>
          </a:solidFill>
          <a:ln>
            <a:solidFill>
              <a:srgbClr val="FFFF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GB" u="sng" dirty="0" smtClean="0"/>
              <a:t>Good Health</a:t>
            </a:r>
          </a:p>
          <a:p>
            <a:pPr marL="285750" indent="-285750">
              <a:buFont typeface="Wingdings" panose="05000000000000000000" pitchFamily="2" charset="2"/>
              <a:buChar char="v"/>
            </a:pPr>
            <a:r>
              <a:rPr lang="en-GB" sz="1600" dirty="0" smtClean="0"/>
              <a:t>To have access to appropriate and necessary health care.</a:t>
            </a:r>
          </a:p>
          <a:p>
            <a:pPr marL="285750" indent="-285750">
              <a:buFont typeface="Wingdings" panose="05000000000000000000" pitchFamily="2" charset="2"/>
              <a:buChar char="v"/>
            </a:pPr>
            <a:r>
              <a:rPr lang="en-GB" sz="1600" dirty="0" smtClean="0"/>
              <a:t>Having a healthy diet and regular exercise.</a:t>
            </a:r>
          </a:p>
          <a:p>
            <a:pPr marL="285750" indent="-285750">
              <a:buFont typeface="Wingdings" panose="05000000000000000000" pitchFamily="2" charset="2"/>
              <a:buChar char="v"/>
            </a:pPr>
            <a:r>
              <a:rPr lang="en-GB" sz="1600" dirty="0" smtClean="0"/>
              <a:t>Access to services that promote emotional well-being and good mental health.</a:t>
            </a:r>
            <a:endParaRPr lang="en-GB" sz="1600" dirty="0"/>
          </a:p>
        </p:txBody>
      </p:sp>
      <p:sp>
        <p:nvSpPr>
          <p:cNvPr id="8" name="Horizontal Scroll 7"/>
          <p:cNvSpPr/>
          <p:nvPr/>
        </p:nvSpPr>
        <p:spPr>
          <a:xfrm>
            <a:off x="5653708" y="470814"/>
            <a:ext cx="5707425" cy="2645486"/>
          </a:xfrm>
          <a:prstGeom prst="horizontalScroll">
            <a:avLst/>
          </a:prstGeom>
          <a:solidFill>
            <a:schemeClr val="accent1">
              <a:lumMod val="75000"/>
            </a:schemeClr>
          </a:solidFill>
          <a:ln>
            <a:solidFill>
              <a:srgbClr val="FFFF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GB" u="sng" dirty="0" smtClean="0"/>
              <a:t>Friendships, Relationships &amp; Community</a:t>
            </a:r>
          </a:p>
          <a:p>
            <a:pPr marL="285750" indent="-285750">
              <a:buFont typeface="Wingdings" panose="05000000000000000000" pitchFamily="2" charset="2"/>
              <a:buChar char="v"/>
            </a:pPr>
            <a:r>
              <a:rPr lang="en-GB" sz="1600" dirty="0" smtClean="0"/>
              <a:t>For all students to have regular access to the community</a:t>
            </a:r>
          </a:p>
          <a:p>
            <a:pPr marL="285750" indent="-285750">
              <a:buFont typeface="Wingdings" panose="05000000000000000000" pitchFamily="2" charset="2"/>
              <a:buChar char="v"/>
            </a:pPr>
            <a:r>
              <a:rPr lang="en-GB" sz="1600" dirty="0" smtClean="0"/>
              <a:t>To support the development of friendships and relationships that suit each individual</a:t>
            </a:r>
          </a:p>
          <a:p>
            <a:pPr marL="285750" indent="-285750">
              <a:buFont typeface="Wingdings" panose="05000000000000000000" pitchFamily="2" charset="2"/>
              <a:buChar char="v"/>
            </a:pPr>
            <a:r>
              <a:rPr lang="en-GB" sz="1600" dirty="0" smtClean="0"/>
              <a:t>To support the understanding of social rules and behaviour.</a:t>
            </a:r>
            <a:endParaRPr lang="en-GB" sz="1600" dirty="0"/>
          </a:p>
        </p:txBody>
      </p:sp>
      <p:sp>
        <p:nvSpPr>
          <p:cNvPr id="9" name="Horizontal Scroll 8"/>
          <p:cNvSpPr/>
          <p:nvPr/>
        </p:nvSpPr>
        <p:spPr>
          <a:xfrm>
            <a:off x="6070803" y="2514172"/>
            <a:ext cx="5290330" cy="2665175"/>
          </a:xfrm>
          <a:prstGeom prst="horizontalScroll">
            <a:avLst/>
          </a:prstGeom>
          <a:solidFill>
            <a:srgbClr val="FF00FF"/>
          </a:solidFill>
          <a:ln>
            <a:solidFill>
              <a:srgbClr val="FFFF0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en-GB" sz="1600" u="sng" dirty="0" smtClean="0"/>
              <a:t>Employment</a:t>
            </a:r>
          </a:p>
          <a:p>
            <a:pPr marL="285750" indent="-285750">
              <a:buFont typeface="Wingdings" panose="05000000000000000000" pitchFamily="2" charset="2"/>
              <a:buChar char="v"/>
            </a:pPr>
            <a:r>
              <a:rPr lang="en-GB" sz="1600" dirty="0" smtClean="0"/>
              <a:t>To develop individual skills for future work</a:t>
            </a:r>
          </a:p>
          <a:p>
            <a:pPr marL="285750" indent="-285750">
              <a:buFont typeface="Wingdings" panose="05000000000000000000" pitchFamily="2" charset="2"/>
              <a:buChar char="v"/>
            </a:pPr>
            <a:r>
              <a:rPr lang="en-GB" sz="1600" dirty="0" smtClean="0"/>
              <a:t>To provide work placements in the community, that meets the needs of all pupils.</a:t>
            </a:r>
          </a:p>
          <a:p>
            <a:pPr marL="285750" indent="-285750">
              <a:buFont typeface="Wingdings" panose="05000000000000000000" pitchFamily="2" charset="2"/>
              <a:buChar char="v"/>
            </a:pPr>
            <a:r>
              <a:rPr lang="en-GB" sz="1600" dirty="0" smtClean="0"/>
              <a:t>To develop and foster relationships with suitable external employers. </a:t>
            </a:r>
            <a:endParaRPr lang="en-GB" sz="1600" dirty="0"/>
          </a:p>
        </p:txBody>
      </p:sp>
      <p:sp>
        <p:nvSpPr>
          <p:cNvPr id="10" name="Horizontal Scroll 9"/>
          <p:cNvSpPr/>
          <p:nvPr/>
        </p:nvSpPr>
        <p:spPr>
          <a:xfrm>
            <a:off x="674418" y="5184055"/>
            <a:ext cx="11257992" cy="1673945"/>
          </a:xfrm>
          <a:prstGeom prst="horizontalScroll">
            <a:avLst/>
          </a:prstGeom>
          <a:solidFill>
            <a:srgbClr val="FF9900"/>
          </a:solidFill>
          <a:ln>
            <a:solidFill>
              <a:schemeClr val="tx1">
                <a:lumMod val="95000"/>
                <a:lumOff val="5000"/>
              </a:schemeClr>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GB" dirty="0" smtClean="0"/>
              <a:t>The strength of </a:t>
            </a:r>
            <a:r>
              <a:rPr lang="en-GB" dirty="0" err="1" smtClean="0"/>
              <a:t>Durants</a:t>
            </a:r>
            <a:r>
              <a:rPr lang="en-GB" dirty="0" smtClean="0"/>
              <a:t> lies in the quality of our staff, who work relentlessly to improve the outcomes and life chances of all our pupils.</a:t>
            </a:r>
          </a:p>
          <a:p>
            <a:pPr algn="ctr"/>
            <a:r>
              <a:rPr lang="en-GB" dirty="0" smtClean="0"/>
              <a:t>Our commitment is to work in partnership with our parents to maximise the potential of all our pupils and prepare them for the transition to adult life.</a:t>
            </a:r>
          </a:p>
        </p:txBody>
      </p:sp>
    </p:spTree>
    <p:extLst>
      <p:ext uri="{BB962C8B-B14F-4D97-AF65-F5344CB8AC3E}">
        <p14:creationId xmlns:p14="http://schemas.microsoft.com/office/powerpoint/2010/main" val="4027491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80">
                                          <p:stCondLst>
                                            <p:cond delay="0"/>
                                          </p:stCondLst>
                                        </p:cTn>
                                        <p:tgtEl>
                                          <p:spTgt spid="8"/>
                                        </p:tgtEl>
                                      </p:cBhvr>
                                    </p:animEffect>
                                    <p:anim calcmode="lin" valueType="num">
                                      <p:cBhvr>
                                        <p:cTn id="2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gtEl>
                                      </p:cBhvr>
                                      <p:to x="100000" y="60000"/>
                                    </p:animScale>
                                    <p:animScale>
                                      <p:cBhvr>
                                        <p:cTn id="32" dur="166" decel="50000">
                                          <p:stCondLst>
                                            <p:cond delay="676"/>
                                          </p:stCondLst>
                                        </p:cTn>
                                        <p:tgtEl>
                                          <p:spTgt spid="8"/>
                                        </p:tgtEl>
                                      </p:cBhvr>
                                      <p:to x="100000" y="100000"/>
                                    </p:animScale>
                                    <p:animScale>
                                      <p:cBhvr>
                                        <p:cTn id="33" dur="26">
                                          <p:stCondLst>
                                            <p:cond delay="1312"/>
                                          </p:stCondLst>
                                        </p:cTn>
                                        <p:tgtEl>
                                          <p:spTgt spid="8"/>
                                        </p:tgtEl>
                                      </p:cBhvr>
                                      <p:to x="100000" y="80000"/>
                                    </p:animScale>
                                    <p:animScale>
                                      <p:cBhvr>
                                        <p:cTn id="34" dur="166" decel="50000">
                                          <p:stCondLst>
                                            <p:cond delay="1338"/>
                                          </p:stCondLst>
                                        </p:cTn>
                                        <p:tgtEl>
                                          <p:spTgt spid="8"/>
                                        </p:tgtEl>
                                      </p:cBhvr>
                                      <p:to x="100000" y="100000"/>
                                    </p:animScale>
                                    <p:animScale>
                                      <p:cBhvr>
                                        <p:cTn id="35" dur="26">
                                          <p:stCondLst>
                                            <p:cond delay="1642"/>
                                          </p:stCondLst>
                                        </p:cTn>
                                        <p:tgtEl>
                                          <p:spTgt spid="8"/>
                                        </p:tgtEl>
                                      </p:cBhvr>
                                      <p:to x="100000" y="90000"/>
                                    </p:animScale>
                                    <p:animScale>
                                      <p:cBhvr>
                                        <p:cTn id="36" dur="166" decel="50000">
                                          <p:stCondLst>
                                            <p:cond delay="1668"/>
                                          </p:stCondLst>
                                        </p:cTn>
                                        <p:tgtEl>
                                          <p:spTgt spid="8"/>
                                        </p:tgtEl>
                                      </p:cBhvr>
                                      <p:to x="100000" y="100000"/>
                                    </p:animScale>
                                    <p:animScale>
                                      <p:cBhvr>
                                        <p:cTn id="37" dur="26">
                                          <p:stCondLst>
                                            <p:cond delay="1808"/>
                                          </p:stCondLst>
                                        </p:cTn>
                                        <p:tgtEl>
                                          <p:spTgt spid="8"/>
                                        </p:tgtEl>
                                      </p:cBhvr>
                                      <p:to x="100000" y="95000"/>
                                    </p:animScale>
                                    <p:animScale>
                                      <p:cBhvr>
                                        <p:cTn id="38" dur="166" decel="50000">
                                          <p:stCondLst>
                                            <p:cond delay="1834"/>
                                          </p:stCondLst>
                                        </p:cTn>
                                        <p:tgtEl>
                                          <p:spTgt spid="8"/>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down)">
                                      <p:cBhvr>
                                        <p:cTn id="43" dur="580">
                                          <p:stCondLst>
                                            <p:cond delay="0"/>
                                          </p:stCondLst>
                                        </p:cTn>
                                        <p:tgtEl>
                                          <p:spTgt spid="7"/>
                                        </p:tgtEl>
                                      </p:cBhvr>
                                    </p:animEffect>
                                    <p:anim calcmode="lin" valueType="num">
                                      <p:cBhvr>
                                        <p:cTn id="4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gtEl>
                                      </p:cBhvr>
                                      <p:to x="100000" y="60000"/>
                                    </p:animScale>
                                    <p:animScale>
                                      <p:cBhvr>
                                        <p:cTn id="50" dur="166" decel="50000">
                                          <p:stCondLst>
                                            <p:cond delay="676"/>
                                          </p:stCondLst>
                                        </p:cTn>
                                        <p:tgtEl>
                                          <p:spTgt spid="7"/>
                                        </p:tgtEl>
                                      </p:cBhvr>
                                      <p:to x="100000" y="100000"/>
                                    </p:animScale>
                                    <p:animScale>
                                      <p:cBhvr>
                                        <p:cTn id="51" dur="26">
                                          <p:stCondLst>
                                            <p:cond delay="1312"/>
                                          </p:stCondLst>
                                        </p:cTn>
                                        <p:tgtEl>
                                          <p:spTgt spid="7"/>
                                        </p:tgtEl>
                                      </p:cBhvr>
                                      <p:to x="100000" y="80000"/>
                                    </p:animScale>
                                    <p:animScale>
                                      <p:cBhvr>
                                        <p:cTn id="52" dur="166" decel="50000">
                                          <p:stCondLst>
                                            <p:cond delay="1338"/>
                                          </p:stCondLst>
                                        </p:cTn>
                                        <p:tgtEl>
                                          <p:spTgt spid="7"/>
                                        </p:tgtEl>
                                      </p:cBhvr>
                                      <p:to x="100000" y="100000"/>
                                    </p:animScale>
                                    <p:animScale>
                                      <p:cBhvr>
                                        <p:cTn id="53" dur="26">
                                          <p:stCondLst>
                                            <p:cond delay="1642"/>
                                          </p:stCondLst>
                                        </p:cTn>
                                        <p:tgtEl>
                                          <p:spTgt spid="7"/>
                                        </p:tgtEl>
                                      </p:cBhvr>
                                      <p:to x="100000" y="90000"/>
                                    </p:animScale>
                                    <p:animScale>
                                      <p:cBhvr>
                                        <p:cTn id="54" dur="166" decel="50000">
                                          <p:stCondLst>
                                            <p:cond delay="1668"/>
                                          </p:stCondLst>
                                        </p:cTn>
                                        <p:tgtEl>
                                          <p:spTgt spid="7"/>
                                        </p:tgtEl>
                                      </p:cBhvr>
                                      <p:to x="100000" y="100000"/>
                                    </p:animScale>
                                    <p:animScale>
                                      <p:cBhvr>
                                        <p:cTn id="55" dur="26">
                                          <p:stCondLst>
                                            <p:cond delay="1808"/>
                                          </p:stCondLst>
                                        </p:cTn>
                                        <p:tgtEl>
                                          <p:spTgt spid="7"/>
                                        </p:tgtEl>
                                      </p:cBhvr>
                                      <p:to x="100000" y="95000"/>
                                    </p:animScale>
                                    <p:animScale>
                                      <p:cBhvr>
                                        <p:cTn id="56" dur="166" decel="50000">
                                          <p:stCondLst>
                                            <p:cond delay="1834"/>
                                          </p:stCondLst>
                                        </p:cTn>
                                        <p:tgtEl>
                                          <p:spTgt spid="7"/>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down)">
                                      <p:cBhvr>
                                        <p:cTn id="61" dur="580">
                                          <p:stCondLst>
                                            <p:cond delay="0"/>
                                          </p:stCondLst>
                                        </p:cTn>
                                        <p:tgtEl>
                                          <p:spTgt spid="9"/>
                                        </p:tgtEl>
                                      </p:cBhvr>
                                    </p:animEffect>
                                    <p:anim calcmode="lin" valueType="num">
                                      <p:cBhvr>
                                        <p:cTn id="6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7" dur="26">
                                          <p:stCondLst>
                                            <p:cond delay="650"/>
                                          </p:stCondLst>
                                        </p:cTn>
                                        <p:tgtEl>
                                          <p:spTgt spid="9"/>
                                        </p:tgtEl>
                                      </p:cBhvr>
                                      <p:to x="100000" y="60000"/>
                                    </p:animScale>
                                    <p:animScale>
                                      <p:cBhvr>
                                        <p:cTn id="68" dur="166" decel="50000">
                                          <p:stCondLst>
                                            <p:cond delay="676"/>
                                          </p:stCondLst>
                                        </p:cTn>
                                        <p:tgtEl>
                                          <p:spTgt spid="9"/>
                                        </p:tgtEl>
                                      </p:cBhvr>
                                      <p:to x="100000" y="100000"/>
                                    </p:animScale>
                                    <p:animScale>
                                      <p:cBhvr>
                                        <p:cTn id="69" dur="26">
                                          <p:stCondLst>
                                            <p:cond delay="1312"/>
                                          </p:stCondLst>
                                        </p:cTn>
                                        <p:tgtEl>
                                          <p:spTgt spid="9"/>
                                        </p:tgtEl>
                                      </p:cBhvr>
                                      <p:to x="100000" y="80000"/>
                                    </p:animScale>
                                    <p:animScale>
                                      <p:cBhvr>
                                        <p:cTn id="70" dur="166" decel="50000">
                                          <p:stCondLst>
                                            <p:cond delay="1338"/>
                                          </p:stCondLst>
                                        </p:cTn>
                                        <p:tgtEl>
                                          <p:spTgt spid="9"/>
                                        </p:tgtEl>
                                      </p:cBhvr>
                                      <p:to x="100000" y="100000"/>
                                    </p:animScale>
                                    <p:animScale>
                                      <p:cBhvr>
                                        <p:cTn id="71" dur="26">
                                          <p:stCondLst>
                                            <p:cond delay="1642"/>
                                          </p:stCondLst>
                                        </p:cTn>
                                        <p:tgtEl>
                                          <p:spTgt spid="9"/>
                                        </p:tgtEl>
                                      </p:cBhvr>
                                      <p:to x="100000" y="90000"/>
                                    </p:animScale>
                                    <p:animScale>
                                      <p:cBhvr>
                                        <p:cTn id="72" dur="166" decel="50000">
                                          <p:stCondLst>
                                            <p:cond delay="1668"/>
                                          </p:stCondLst>
                                        </p:cTn>
                                        <p:tgtEl>
                                          <p:spTgt spid="9"/>
                                        </p:tgtEl>
                                      </p:cBhvr>
                                      <p:to x="100000" y="100000"/>
                                    </p:animScale>
                                    <p:animScale>
                                      <p:cBhvr>
                                        <p:cTn id="73" dur="26">
                                          <p:stCondLst>
                                            <p:cond delay="1808"/>
                                          </p:stCondLst>
                                        </p:cTn>
                                        <p:tgtEl>
                                          <p:spTgt spid="9"/>
                                        </p:tgtEl>
                                      </p:cBhvr>
                                      <p:to x="100000" y="95000"/>
                                    </p:animScale>
                                    <p:animScale>
                                      <p:cBhvr>
                                        <p:cTn id="74" dur="166" decel="50000">
                                          <p:stCondLst>
                                            <p:cond delay="1834"/>
                                          </p:stCondLst>
                                        </p:cTn>
                                        <p:tgtEl>
                                          <p:spTgt spid="9"/>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down)">
                                      <p:cBhvr>
                                        <p:cTn id="79" dur="580">
                                          <p:stCondLst>
                                            <p:cond delay="0"/>
                                          </p:stCondLst>
                                        </p:cTn>
                                        <p:tgtEl>
                                          <p:spTgt spid="10"/>
                                        </p:tgtEl>
                                      </p:cBhvr>
                                    </p:animEffect>
                                    <p:anim calcmode="lin" valueType="num">
                                      <p:cBhvr>
                                        <p:cTn id="80"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85" dur="26">
                                          <p:stCondLst>
                                            <p:cond delay="650"/>
                                          </p:stCondLst>
                                        </p:cTn>
                                        <p:tgtEl>
                                          <p:spTgt spid="10"/>
                                        </p:tgtEl>
                                      </p:cBhvr>
                                      <p:to x="100000" y="60000"/>
                                    </p:animScale>
                                    <p:animScale>
                                      <p:cBhvr>
                                        <p:cTn id="86" dur="166" decel="50000">
                                          <p:stCondLst>
                                            <p:cond delay="676"/>
                                          </p:stCondLst>
                                        </p:cTn>
                                        <p:tgtEl>
                                          <p:spTgt spid="10"/>
                                        </p:tgtEl>
                                      </p:cBhvr>
                                      <p:to x="100000" y="100000"/>
                                    </p:animScale>
                                    <p:animScale>
                                      <p:cBhvr>
                                        <p:cTn id="87" dur="26">
                                          <p:stCondLst>
                                            <p:cond delay="1312"/>
                                          </p:stCondLst>
                                        </p:cTn>
                                        <p:tgtEl>
                                          <p:spTgt spid="10"/>
                                        </p:tgtEl>
                                      </p:cBhvr>
                                      <p:to x="100000" y="80000"/>
                                    </p:animScale>
                                    <p:animScale>
                                      <p:cBhvr>
                                        <p:cTn id="88" dur="166" decel="50000">
                                          <p:stCondLst>
                                            <p:cond delay="1338"/>
                                          </p:stCondLst>
                                        </p:cTn>
                                        <p:tgtEl>
                                          <p:spTgt spid="10"/>
                                        </p:tgtEl>
                                      </p:cBhvr>
                                      <p:to x="100000" y="100000"/>
                                    </p:animScale>
                                    <p:animScale>
                                      <p:cBhvr>
                                        <p:cTn id="89" dur="26">
                                          <p:stCondLst>
                                            <p:cond delay="1642"/>
                                          </p:stCondLst>
                                        </p:cTn>
                                        <p:tgtEl>
                                          <p:spTgt spid="10"/>
                                        </p:tgtEl>
                                      </p:cBhvr>
                                      <p:to x="100000" y="90000"/>
                                    </p:animScale>
                                    <p:animScale>
                                      <p:cBhvr>
                                        <p:cTn id="90" dur="166" decel="50000">
                                          <p:stCondLst>
                                            <p:cond delay="1668"/>
                                          </p:stCondLst>
                                        </p:cTn>
                                        <p:tgtEl>
                                          <p:spTgt spid="10"/>
                                        </p:tgtEl>
                                      </p:cBhvr>
                                      <p:to x="100000" y="100000"/>
                                    </p:animScale>
                                    <p:animScale>
                                      <p:cBhvr>
                                        <p:cTn id="91" dur="26">
                                          <p:stCondLst>
                                            <p:cond delay="1808"/>
                                          </p:stCondLst>
                                        </p:cTn>
                                        <p:tgtEl>
                                          <p:spTgt spid="10"/>
                                        </p:tgtEl>
                                      </p:cBhvr>
                                      <p:to x="100000" y="95000"/>
                                    </p:animScale>
                                    <p:animScale>
                                      <p:cBhvr>
                                        <p:cTn id="92"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197766" y="2550695"/>
            <a:ext cx="4946483" cy="3297655"/>
          </a:xfrm>
          <a:prstGeom prst="rect">
            <a:avLst/>
          </a:prstGeom>
          <a:ln>
            <a:noFill/>
          </a:ln>
          <a:effectLst>
            <a:softEdge rad="112500"/>
          </a:effectLst>
        </p:spPr>
      </p:pic>
      <p:pic>
        <p:nvPicPr>
          <p:cNvPr id="3" name="Picture 2"/>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070183" y="2530853"/>
            <a:ext cx="5019675" cy="3297655"/>
          </a:xfrm>
          <a:prstGeom prst="rect">
            <a:avLst/>
          </a:prstGeom>
          <a:ln>
            <a:noFill/>
          </a:ln>
          <a:effectLst>
            <a:softEdge rad="112500"/>
          </a:effectLst>
        </p:spPr>
      </p:pic>
      <p:pic>
        <p:nvPicPr>
          <p:cNvPr id="5" name="Picture 4"/>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14942" y="3849189"/>
            <a:ext cx="4200525" cy="2800350"/>
          </a:xfrm>
          <a:prstGeom prst="rect">
            <a:avLst/>
          </a:prstGeom>
        </p:spPr>
      </p:pic>
      <p:sp>
        <p:nvSpPr>
          <p:cNvPr id="6" name="Horizontal Scroll 5"/>
          <p:cNvSpPr/>
          <p:nvPr/>
        </p:nvSpPr>
        <p:spPr>
          <a:xfrm>
            <a:off x="207359" y="2087459"/>
            <a:ext cx="3916966" cy="1761730"/>
          </a:xfrm>
          <a:prstGeom prst="horizontalScroll">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smtClean="0"/>
              <a:t>Many of the original features have been saved and incorporated into the new refurbished building.</a:t>
            </a:r>
            <a:endParaRPr lang="en-GB" dirty="0"/>
          </a:p>
        </p:txBody>
      </p:sp>
      <p:sp>
        <p:nvSpPr>
          <p:cNvPr id="8" name="Horizontal Scroll 7"/>
          <p:cNvSpPr/>
          <p:nvPr/>
        </p:nvSpPr>
        <p:spPr>
          <a:xfrm>
            <a:off x="6975076" y="274741"/>
            <a:ext cx="4352544" cy="207568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7293062" y="850920"/>
            <a:ext cx="3593592" cy="923330"/>
          </a:xfrm>
          <a:prstGeom prst="rect">
            <a:avLst/>
          </a:prstGeom>
        </p:spPr>
        <p:txBody>
          <a:bodyPr wrap="square">
            <a:spAutoFit/>
          </a:bodyPr>
          <a:lstStyle/>
          <a:p>
            <a:pPr algn="ctr"/>
            <a:r>
              <a:rPr lang="en-GB" dirty="0" smtClean="0"/>
              <a:t>This new building has given the staff, a  </a:t>
            </a:r>
            <a:r>
              <a:rPr lang="en-GB" dirty="0"/>
              <a:t>large staffroom, a kitchen </a:t>
            </a:r>
            <a:r>
              <a:rPr lang="en-GB" dirty="0" smtClean="0"/>
              <a:t>area</a:t>
            </a:r>
            <a:endParaRPr lang="en-GB" dirty="0"/>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74341" y="237554"/>
            <a:ext cx="3659821" cy="2081523"/>
          </a:xfrm>
          <a:prstGeom prst="rect">
            <a:avLst/>
          </a:prstGeom>
          <a:ln>
            <a:noFill/>
          </a:ln>
          <a:effectLst>
            <a:softEdge rad="112500"/>
          </a:effectLst>
        </p:spPr>
      </p:pic>
      <p:sp>
        <p:nvSpPr>
          <p:cNvPr id="4" name="Rounded Rectangle 3"/>
          <p:cNvSpPr/>
          <p:nvPr/>
        </p:nvSpPr>
        <p:spPr>
          <a:xfrm>
            <a:off x="3762255" y="88298"/>
            <a:ext cx="1106424" cy="502920"/>
          </a:xfrm>
          <a:prstGeom prst="round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Kitchen</a:t>
            </a:r>
            <a:endParaRPr lang="en-GB" dirty="0"/>
          </a:p>
        </p:txBody>
      </p:sp>
      <p:sp>
        <p:nvSpPr>
          <p:cNvPr id="11" name="Rounded Rectangle 10"/>
          <p:cNvSpPr/>
          <p:nvPr/>
        </p:nvSpPr>
        <p:spPr>
          <a:xfrm>
            <a:off x="4497148" y="2581213"/>
            <a:ext cx="1788835" cy="502920"/>
          </a:xfrm>
          <a:prstGeom prst="roundRect">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Staff room</a:t>
            </a:r>
            <a:endParaRPr lang="en-GB" dirty="0"/>
          </a:p>
        </p:txBody>
      </p:sp>
    </p:spTree>
    <p:extLst>
      <p:ext uri="{BB962C8B-B14F-4D97-AF65-F5344CB8AC3E}">
        <p14:creationId xmlns:p14="http://schemas.microsoft.com/office/powerpoint/2010/main" val="1117294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p:bldP spid="4"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6303" y="0"/>
            <a:ext cx="8596668" cy="660400"/>
          </a:xfrm>
        </p:spPr>
        <p:txBody>
          <a:bodyPr>
            <a:normAutofit fontScale="90000"/>
          </a:bodyPr>
          <a:lstStyle/>
          <a:p>
            <a:r>
              <a:rPr lang="en-GB" b="1" dirty="0" err="1" smtClean="0">
                <a:ln w="3175">
                  <a:solidFill>
                    <a:srgbClr val="000099"/>
                  </a:solidFill>
                  <a:prstDash val="solid"/>
                </a:ln>
                <a:solidFill>
                  <a:srgbClr val="0000FF"/>
                </a:solidFill>
              </a:rPr>
              <a:t>Durants</a:t>
            </a:r>
            <a:r>
              <a:rPr lang="en-GB" b="1" dirty="0" smtClean="0">
                <a:ln w="3175">
                  <a:solidFill>
                    <a:srgbClr val="000099"/>
                  </a:solidFill>
                  <a:prstDash val="solid"/>
                </a:ln>
                <a:solidFill>
                  <a:srgbClr val="0000FF"/>
                </a:solidFill>
              </a:rPr>
              <a:t> state of the Art Autism Provision</a:t>
            </a:r>
            <a:endParaRPr lang="en-GB" b="1" dirty="0">
              <a:ln w="3175">
                <a:solidFill>
                  <a:srgbClr val="000099"/>
                </a:solidFill>
                <a:prstDash val="solid"/>
              </a:ln>
              <a:solidFill>
                <a:srgbClr val="0000FF"/>
              </a:solidFill>
            </a:endParaRPr>
          </a:p>
        </p:txBody>
      </p:sp>
      <p:sp>
        <p:nvSpPr>
          <p:cNvPr id="4" name="Pentagon 3"/>
          <p:cNvSpPr/>
          <p:nvPr/>
        </p:nvSpPr>
        <p:spPr>
          <a:xfrm>
            <a:off x="147781" y="564450"/>
            <a:ext cx="11924146" cy="1069277"/>
          </a:xfrm>
          <a:prstGeom prst="homePlate">
            <a:avLst/>
          </a:prstGeom>
          <a:solidFill>
            <a:srgbClr val="FFCC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rgbClr val="000099"/>
                </a:solidFill>
              </a:rPr>
              <a:t>We offer a </a:t>
            </a:r>
            <a:r>
              <a:rPr lang="en-GB" dirty="0">
                <a:solidFill>
                  <a:srgbClr val="000099"/>
                </a:solidFill>
              </a:rPr>
              <a:t>bespoke curriculum enabling our </a:t>
            </a:r>
            <a:r>
              <a:rPr lang="en-GB" dirty="0" smtClean="0">
                <a:solidFill>
                  <a:srgbClr val="000099"/>
                </a:solidFill>
              </a:rPr>
              <a:t>pupils to achieve to their full potential, utilising </a:t>
            </a:r>
            <a:r>
              <a:rPr lang="en-GB" dirty="0">
                <a:solidFill>
                  <a:srgbClr val="000099"/>
                </a:solidFill>
              </a:rPr>
              <a:t>their individual learning styles.  The curriculum consists of core subjects, Humanities,  Art, Food Tech, ASDAN, AQA Units, AET targets as well as a bespoke Assessment tool to monitor achievement. </a:t>
            </a:r>
            <a:r>
              <a:rPr lang="en-GB" dirty="0" smtClean="0">
                <a:solidFill>
                  <a:srgbClr val="000099"/>
                </a:solidFill>
              </a:rPr>
              <a:t>Our post 16 provision equips pupils for adulthood incorporating “Preparing for Adulthood” curriculum.</a:t>
            </a:r>
            <a:endParaRPr lang="en-GB" dirty="0">
              <a:solidFill>
                <a:srgbClr val="000099"/>
              </a:solidFill>
            </a:endParaRPr>
          </a:p>
        </p:txBody>
      </p:sp>
      <p:sp>
        <p:nvSpPr>
          <p:cNvPr id="6" name="Pentagon 5"/>
          <p:cNvSpPr/>
          <p:nvPr/>
        </p:nvSpPr>
        <p:spPr>
          <a:xfrm>
            <a:off x="147781" y="3198168"/>
            <a:ext cx="10714183" cy="958196"/>
          </a:xfrm>
          <a:prstGeom prst="homePlate">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99"/>
                </a:solidFill>
              </a:rPr>
              <a:t>This </a:t>
            </a:r>
            <a:r>
              <a:rPr lang="en-GB" dirty="0" smtClean="0">
                <a:solidFill>
                  <a:srgbClr val="000099"/>
                </a:solidFill>
              </a:rPr>
              <a:t>state </a:t>
            </a:r>
            <a:r>
              <a:rPr lang="en-GB" dirty="0">
                <a:solidFill>
                  <a:srgbClr val="000099"/>
                </a:solidFill>
              </a:rPr>
              <a:t>of the art autism provision </a:t>
            </a:r>
            <a:r>
              <a:rPr lang="en-GB" dirty="0" smtClean="0">
                <a:solidFill>
                  <a:srgbClr val="000099"/>
                </a:solidFill>
              </a:rPr>
              <a:t>has fantastic </a:t>
            </a:r>
            <a:r>
              <a:rPr lang="en-GB" dirty="0">
                <a:solidFill>
                  <a:srgbClr val="000099"/>
                </a:solidFill>
              </a:rPr>
              <a:t>facilities such as: A rebound therapy room, Sensory </a:t>
            </a:r>
            <a:r>
              <a:rPr lang="en-GB" dirty="0" smtClean="0">
                <a:solidFill>
                  <a:srgbClr val="000099"/>
                </a:solidFill>
              </a:rPr>
              <a:t>room</a:t>
            </a:r>
            <a:r>
              <a:rPr lang="en-GB" dirty="0">
                <a:solidFill>
                  <a:srgbClr val="000099"/>
                </a:solidFill>
              </a:rPr>
              <a:t>, life skills and creative art rooms, a </a:t>
            </a:r>
            <a:r>
              <a:rPr lang="en-GB" dirty="0" smtClean="0">
                <a:solidFill>
                  <a:srgbClr val="000099"/>
                </a:solidFill>
              </a:rPr>
              <a:t>sensory water </a:t>
            </a:r>
            <a:r>
              <a:rPr lang="en-GB" dirty="0">
                <a:solidFill>
                  <a:srgbClr val="000099"/>
                </a:solidFill>
              </a:rPr>
              <a:t>room, a music </a:t>
            </a:r>
            <a:r>
              <a:rPr lang="en-GB" dirty="0" smtClean="0">
                <a:solidFill>
                  <a:srgbClr val="000099"/>
                </a:solidFill>
              </a:rPr>
              <a:t>therapy room </a:t>
            </a:r>
            <a:r>
              <a:rPr lang="en-GB" dirty="0">
                <a:solidFill>
                  <a:srgbClr val="000099"/>
                </a:solidFill>
              </a:rPr>
              <a:t>and </a:t>
            </a:r>
            <a:r>
              <a:rPr lang="en-GB" dirty="0" smtClean="0">
                <a:solidFill>
                  <a:srgbClr val="000099"/>
                </a:solidFill>
              </a:rPr>
              <a:t>a thoroughly </a:t>
            </a:r>
            <a:r>
              <a:rPr lang="en-GB" dirty="0">
                <a:solidFill>
                  <a:srgbClr val="000099"/>
                </a:solidFill>
              </a:rPr>
              <a:t>equipped </a:t>
            </a:r>
            <a:r>
              <a:rPr lang="en-GB" dirty="0" smtClean="0">
                <a:solidFill>
                  <a:srgbClr val="000099"/>
                </a:solidFill>
              </a:rPr>
              <a:t>sensory integration room plus a common room for post 16 pupils.</a:t>
            </a:r>
            <a:endParaRPr lang="en-GB" dirty="0"/>
          </a:p>
        </p:txBody>
      </p:sp>
      <p:pic>
        <p:nvPicPr>
          <p:cNvPr id="8" name="Picture 2" descr="https://d3bl13eilxx6qk.cloudfront.net/provider_venue/Durants School.jpg"/>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311334" y="1608946"/>
            <a:ext cx="2290618" cy="15831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Image result for durants school enfield"/>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432878" y="1616165"/>
            <a:ext cx="2546157" cy="1699560"/>
          </a:xfrm>
          <a:prstGeom prst="ellipse">
            <a:avLst/>
          </a:prstGeom>
          <a:ln>
            <a:noFill/>
          </a:ln>
          <a:effectLst>
            <a:softEdge rad="112500"/>
          </a:effectLst>
          <a:extLst/>
        </p:spPr>
      </p:pic>
      <p:pic>
        <p:nvPicPr>
          <p:cNvPr id="3" name="Picture 2"/>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234741" y="4353905"/>
            <a:ext cx="2443805" cy="16292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Picture 4"/>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9494254" y="5045422"/>
            <a:ext cx="2274885" cy="151659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HeroicExtremeRightFacing"/>
            <a:lightRig rig="twoPt" dir="t">
              <a:rot lat="0" lon="0" rev="7200000"/>
            </a:lightRig>
          </a:scene3d>
          <a:sp3d prstMaterial="matte">
            <a:bevelT w="22860" h="12700"/>
            <a:contourClr>
              <a:srgbClr val="FFFFFF"/>
            </a:contourClr>
          </a:sp3d>
        </p:spPr>
      </p:pic>
      <p:pic>
        <p:nvPicPr>
          <p:cNvPr id="7" name="Picture 6"/>
          <p:cNvPicPr>
            <a:picLocks noChangeAspect="1"/>
          </p:cNvPicPr>
          <p:nvPr/>
        </p:nvPicPr>
        <p:blipFill rotWithShape="1">
          <a:blip r:embed="rId6" cstate="screen">
            <a:extLst>
              <a:ext uri="{28A0092B-C50C-407E-A947-70E740481C1C}">
                <a14:useLocalDpi xmlns:a14="http://schemas.microsoft.com/office/drawing/2010/main" val="0"/>
              </a:ext>
            </a:extLst>
          </a:blip>
          <a:srcRect l="36243" t="-7898" r="20756" b="1"/>
          <a:stretch/>
        </p:blipFill>
        <p:spPr>
          <a:xfrm>
            <a:off x="10927080" y="2569464"/>
            <a:ext cx="1151621" cy="192639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4993105" y="5500808"/>
            <a:ext cx="2194544" cy="146302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perspectiveHeroicExtremeLeftFacing"/>
            <a:lightRig rig="twoPt" dir="t">
              <a:rot lat="0" lon="0" rev="7800000"/>
            </a:lightRig>
          </a:scene3d>
          <a:sp3d contourW="6350">
            <a:bevelT w="50800" h="16510"/>
            <a:contourClr>
              <a:srgbClr val="C0C0C0"/>
            </a:contourClr>
          </a:sp3d>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267583">
            <a:off x="1987933" y="4953107"/>
            <a:ext cx="2453550" cy="1318783"/>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perspectiveContrastingRightFacing"/>
            <a:lightRig rig="twoPt" dir="t">
              <a:rot lat="0" lon="0" rev="7200000"/>
            </a:lightRig>
          </a:scene3d>
          <a:sp3d>
            <a:bevelT w="25400" h="19050"/>
            <a:contourClr>
              <a:srgbClr val="FFFFFF"/>
            </a:contourClr>
          </a:sp3d>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2606" y="4488896"/>
            <a:ext cx="2376748" cy="1307212"/>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perspectiveHeroicExtremeRightFacing"/>
            <a:lightRig rig="twoPt" dir="t">
              <a:rot lat="0" lon="0" rev="7200000"/>
            </a:lightRig>
          </a:scene3d>
          <a:sp3d>
            <a:bevelT w="25400" h="19050"/>
            <a:contourClr>
              <a:srgbClr val="FFFFFF"/>
            </a:contourClr>
          </a:sp3d>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04051" y="4245682"/>
            <a:ext cx="2331488" cy="129689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028" name="Picture 4" descr="Image result for animated jumping gif"/>
          <p:cNvPicPr>
            <a:picLocks noChangeAspect="1" noChangeArrowheads="1" noCrop="1"/>
          </p:cNvPicPr>
          <p:nvPr/>
        </p:nvPicPr>
        <p:blipFill>
          <a:blip r:embed="rId11" cstate="screen">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0167" y="3582705"/>
            <a:ext cx="1259255" cy="16790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animated water spray gif"/>
          <p:cNvPicPr>
            <a:picLocks noChangeAspect="1" noChangeArrowheads="1"/>
          </p:cNvPicPr>
          <p:nvPr/>
        </p:nvPicPr>
        <p:blipFill>
          <a:blip r:embed="rId12" cstate="screen">
            <a:extLst>
              <a:ext uri="{28A0092B-C50C-407E-A947-70E740481C1C}">
                <a14:useLocalDpi xmlns:a14="http://schemas.microsoft.com/office/drawing/2010/main" val="0"/>
              </a:ext>
            </a:extLst>
          </a:blip>
          <a:srcRect/>
          <a:stretch>
            <a:fillRect/>
          </a:stretch>
        </p:blipFill>
        <p:spPr bwMode="auto">
          <a:xfrm>
            <a:off x="8200464" y="4939111"/>
            <a:ext cx="805395" cy="13010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noCrop="1"/>
          </p:cNvPicPr>
          <p:nvPr/>
        </p:nvPicPr>
        <p:blipFill>
          <a:blip r:embed="rId13" cstate="screen">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752221" y="5867420"/>
            <a:ext cx="1773809" cy="84175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animated cooking gif"/>
          <p:cNvPicPr>
            <a:picLocks noChangeAspect="1" noChangeArrowheads="1" noCrop="1"/>
          </p:cNvPicPr>
          <p:nvPr/>
        </p:nvPicPr>
        <p:blipFill>
          <a:blip r:embed="rId14" cstate="screen">
            <a:extLst>
              <a:ext uri="{28A0092B-C50C-407E-A947-70E740481C1C}">
                <a14:useLocalDpi xmlns:a14="http://schemas.microsoft.com/office/drawing/2010/main" val="0"/>
              </a:ext>
            </a:extLst>
          </a:blip>
          <a:srcRect/>
          <a:stretch>
            <a:fillRect/>
          </a:stretch>
        </p:blipFill>
        <p:spPr bwMode="auto">
          <a:xfrm>
            <a:off x="10750960" y="5838758"/>
            <a:ext cx="1091148" cy="82927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animated artist gif"/>
          <p:cNvPicPr>
            <a:picLocks noChangeAspect="1" noChangeArrowheads="1" noCrop="1"/>
          </p:cNvPicPr>
          <p:nvPr/>
        </p:nvPicPr>
        <p:blipFill>
          <a:blip r:embed="rId15" cstate="screen">
            <a:extLst>
              <a:ext uri="{28A0092B-C50C-407E-A947-70E740481C1C}">
                <a14:useLocalDpi xmlns:a14="http://schemas.microsoft.com/office/drawing/2010/main" val="0"/>
              </a:ext>
            </a:extLst>
          </a:blip>
          <a:srcRect/>
          <a:stretch>
            <a:fillRect/>
          </a:stretch>
        </p:blipFill>
        <p:spPr bwMode="auto">
          <a:xfrm>
            <a:off x="936903" y="5534022"/>
            <a:ext cx="748547" cy="86370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noCrop="1"/>
          </p:cNvPicPr>
          <p:nvPr/>
        </p:nvPicPr>
        <p:blipFill>
          <a:blip r:embed="rId16" cstate="screen">
            <a:extLst>
              <a:ext uri="{28A0092B-C50C-407E-A947-70E740481C1C}">
                <a14:useLocalDpi xmlns:a14="http://schemas.microsoft.com/office/drawing/2010/main" val="0"/>
              </a:ext>
            </a:extLst>
          </a:blip>
          <a:srcRect/>
          <a:stretch>
            <a:fillRect/>
          </a:stretch>
        </p:blipFill>
        <p:spPr bwMode="auto">
          <a:xfrm rot="369927">
            <a:off x="6615976" y="5557018"/>
            <a:ext cx="508762" cy="149556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Image result for animated water spray gif"/>
          <p:cNvPicPr>
            <a:picLocks noChangeAspect="1" noChangeArrowheads="1"/>
          </p:cNvPicPr>
          <p:nvPr/>
        </p:nvPicPr>
        <p:blipFill>
          <a:blip r:embed="rId12" cstate="screen">
            <a:extLst>
              <a:ext uri="{28A0092B-C50C-407E-A947-70E740481C1C}">
                <a14:useLocalDpi xmlns:a14="http://schemas.microsoft.com/office/drawing/2010/main" val="0"/>
              </a:ext>
            </a:extLst>
          </a:blip>
          <a:srcRect/>
          <a:stretch>
            <a:fillRect/>
          </a:stretch>
        </p:blipFill>
        <p:spPr bwMode="auto">
          <a:xfrm rot="4017519">
            <a:off x="7878787" y="4454715"/>
            <a:ext cx="805395" cy="130102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rotWithShape="1">
          <a:blip r:embed="rId17"/>
          <a:srcRect l="19941" t="35061" r="66711" b="26395"/>
          <a:stretch/>
        </p:blipFill>
        <p:spPr>
          <a:xfrm>
            <a:off x="5812942" y="1526412"/>
            <a:ext cx="1145913" cy="1861196"/>
          </a:xfrm>
          <a:prstGeom prst="ellipse">
            <a:avLst/>
          </a:prstGeom>
          <a:ln>
            <a:noFill/>
          </a:ln>
          <a:effectLst>
            <a:softEdge rad="112500"/>
          </a:effectLst>
        </p:spPr>
      </p:pic>
      <p:pic>
        <p:nvPicPr>
          <p:cNvPr id="18" name="Picture 17"/>
          <p:cNvPicPr>
            <a:picLocks noChangeAspect="1"/>
          </p:cNvPicPr>
          <p:nvPr/>
        </p:nvPicPr>
        <p:blipFill rotWithShape="1">
          <a:blip r:embed="rId18"/>
          <a:srcRect l="20600" t="28034" r="57996" b="42389"/>
          <a:stretch/>
        </p:blipFill>
        <p:spPr>
          <a:xfrm>
            <a:off x="3025428" y="1595645"/>
            <a:ext cx="2011680" cy="1563624"/>
          </a:xfrm>
          <a:prstGeom prst="ellipse">
            <a:avLst/>
          </a:prstGeom>
          <a:ln>
            <a:noFill/>
          </a:ln>
          <a:effectLst>
            <a:softEdge rad="112500"/>
          </a:effectLst>
        </p:spPr>
      </p:pic>
    </p:spTree>
    <p:extLst>
      <p:ext uri="{BB962C8B-B14F-4D97-AF65-F5344CB8AC3E}">
        <p14:creationId xmlns:p14="http://schemas.microsoft.com/office/powerpoint/2010/main" val="5996240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0-#ppt_h/2"/>
                                          </p:val>
                                        </p:tav>
                                        <p:tav tm="100000">
                                          <p:val>
                                            <p:strVal val="#ppt_y"/>
                                          </p:val>
                                        </p:tav>
                                      </p:tavLst>
                                    </p:anim>
                                  </p:childTnLst>
                                </p:cTn>
                              </p:par>
                            </p:childTnLst>
                          </p:cTn>
                        </p:par>
                        <p:par>
                          <p:cTn id="39" fill="hold">
                            <p:stCondLst>
                              <p:cond delay="500"/>
                            </p:stCondLst>
                            <p:childTnLst>
                              <p:par>
                                <p:cTn id="40" presetID="2" presetClass="entr" presetSubtype="3"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1+#ppt_w/2"/>
                                          </p:val>
                                        </p:tav>
                                        <p:tav tm="100000">
                                          <p:val>
                                            <p:strVal val="#ppt_x"/>
                                          </p:val>
                                        </p:tav>
                                      </p:tavLst>
                                    </p:anim>
                                    <p:anim calcmode="lin" valueType="num">
                                      <p:cBhvr additive="base">
                                        <p:cTn id="43" dur="500" fill="hold"/>
                                        <p:tgtEl>
                                          <p:spTgt spid="13"/>
                                        </p:tgtEl>
                                        <p:attrNameLst>
                                          <p:attrName>ppt_y</p:attrName>
                                        </p:attrNameLst>
                                      </p:cBhvr>
                                      <p:tavLst>
                                        <p:tav tm="0">
                                          <p:val>
                                            <p:strVal val="0-#ppt_h/2"/>
                                          </p:val>
                                        </p:tav>
                                        <p:tav tm="100000">
                                          <p:val>
                                            <p:strVal val="#ppt_y"/>
                                          </p:val>
                                        </p:tav>
                                      </p:tavLst>
                                    </p:anim>
                                  </p:childTnLst>
                                </p:cTn>
                              </p:par>
                            </p:childTnLst>
                          </p:cTn>
                        </p:par>
                        <p:par>
                          <p:cTn id="44" fill="hold">
                            <p:stCondLst>
                              <p:cond delay="1000"/>
                            </p:stCondLst>
                            <p:childTnLst>
                              <p:par>
                                <p:cTn id="45" presetID="2" presetClass="entr" presetSubtype="1"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fill="hold"/>
                                        <p:tgtEl>
                                          <p:spTgt spid="5"/>
                                        </p:tgtEl>
                                        <p:attrNameLst>
                                          <p:attrName>ppt_x</p:attrName>
                                        </p:attrNameLst>
                                      </p:cBhvr>
                                      <p:tavLst>
                                        <p:tav tm="0">
                                          <p:val>
                                            <p:strVal val="#ppt_x"/>
                                          </p:val>
                                        </p:tav>
                                        <p:tav tm="100000">
                                          <p:val>
                                            <p:strVal val="#ppt_x"/>
                                          </p:val>
                                        </p:tav>
                                      </p:tavLst>
                                    </p:anim>
                                    <p:anim calcmode="lin" valueType="num">
                                      <p:cBhvr additive="base">
                                        <p:cTn id="52" dur="500" fill="hold"/>
                                        <p:tgtEl>
                                          <p:spTgt spid="5"/>
                                        </p:tgtEl>
                                        <p:attrNameLst>
                                          <p:attrName>ppt_y</p:attrName>
                                        </p:attrNameLst>
                                      </p:cBhvr>
                                      <p:tavLst>
                                        <p:tav tm="0">
                                          <p:val>
                                            <p:strVal val="0-#ppt_h/2"/>
                                          </p:val>
                                        </p:tav>
                                        <p:tav tm="100000">
                                          <p:val>
                                            <p:strVal val="#ppt_y"/>
                                          </p:val>
                                        </p:tav>
                                      </p:tavLst>
                                    </p:anim>
                                  </p:childTnLst>
                                </p:cTn>
                              </p:par>
                            </p:childTnLst>
                          </p:cTn>
                        </p:par>
                        <p:par>
                          <p:cTn id="53" fill="hold">
                            <p:stCondLst>
                              <p:cond delay="1500"/>
                            </p:stCondLst>
                            <p:childTnLst>
                              <p:par>
                                <p:cTn id="54" presetID="2" presetClass="entr" presetSubtype="9" fill="hold" nodeType="after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0-#ppt_w/2"/>
                                          </p:val>
                                        </p:tav>
                                        <p:tav tm="100000">
                                          <p:val>
                                            <p:strVal val="#ppt_x"/>
                                          </p:val>
                                        </p:tav>
                                      </p:tavLst>
                                    </p:anim>
                                    <p:anim calcmode="lin" valueType="num">
                                      <p:cBhvr additive="base">
                                        <p:cTn id="57" dur="500" fill="hold"/>
                                        <p:tgtEl>
                                          <p:spTgt spid="16"/>
                                        </p:tgtEl>
                                        <p:attrNameLst>
                                          <p:attrName>ppt_y</p:attrName>
                                        </p:attrNameLst>
                                      </p:cBhvr>
                                      <p:tavLst>
                                        <p:tav tm="0">
                                          <p:val>
                                            <p:strVal val="0-#ppt_h/2"/>
                                          </p:val>
                                        </p:tav>
                                        <p:tav tm="100000">
                                          <p:val>
                                            <p:strVal val="#ppt_y"/>
                                          </p:val>
                                        </p:tav>
                                      </p:tavLst>
                                    </p:anim>
                                  </p:childTnLst>
                                </p:cTn>
                              </p:par>
                            </p:childTnLst>
                          </p:cTn>
                        </p:par>
                        <p:par>
                          <p:cTn id="58" fill="hold">
                            <p:stCondLst>
                              <p:cond delay="2000"/>
                            </p:stCondLst>
                            <p:childTnLst>
                              <p:par>
                                <p:cTn id="59" presetID="2" presetClass="entr" presetSubtype="8" fill="hold" nodeType="after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0-#ppt_w/2"/>
                                          </p:val>
                                        </p:tav>
                                        <p:tav tm="100000">
                                          <p:val>
                                            <p:strVal val="#ppt_x"/>
                                          </p:val>
                                        </p:tav>
                                      </p:tavLst>
                                    </p:anim>
                                    <p:anim calcmode="lin" valueType="num">
                                      <p:cBhvr additive="base">
                                        <p:cTn id="62" dur="500" fill="hold"/>
                                        <p:tgtEl>
                                          <p:spTgt spid="14"/>
                                        </p:tgtEl>
                                        <p:attrNameLst>
                                          <p:attrName>ppt_y</p:attrName>
                                        </p:attrNameLst>
                                      </p:cBhvr>
                                      <p:tavLst>
                                        <p:tav tm="0">
                                          <p:val>
                                            <p:strVal val="#ppt_y"/>
                                          </p:val>
                                        </p:tav>
                                        <p:tav tm="100000">
                                          <p:val>
                                            <p:strVal val="#ppt_y"/>
                                          </p:val>
                                        </p:tav>
                                      </p:tavLst>
                                    </p:anim>
                                  </p:childTnLst>
                                </p:cTn>
                              </p:par>
                            </p:childTnLst>
                          </p:cTn>
                        </p:par>
                        <p:par>
                          <p:cTn id="63" fill="hold">
                            <p:stCondLst>
                              <p:cond delay="2500"/>
                            </p:stCondLst>
                            <p:childTnLst>
                              <p:par>
                                <p:cTn id="64" presetID="2" presetClass="entr" presetSubtype="9" fill="hold" nodeType="after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500" fill="hold"/>
                                        <p:tgtEl>
                                          <p:spTgt spid="15"/>
                                        </p:tgtEl>
                                        <p:attrNameLst>
                                          <p:attrName>ppt_x</p:attrName>
                                        </p:attrNameLst>
                                      </p:cBhvr>
                                      <p:tavLst>
                                        <p:tav tm="0">
                                          <p:val>
                                            <p:strVal val="0-#ppt_w/2"/>
                                          </p:val>
                                        </p:tav>
                                        <p:tav tm="100000">
                                          <p:val>
                                            <p:strVal val="#ppt_x"/>
                                          </p:val>
                                        </p:tav>
                                      </p:tavLst>
                                    </p:anim>
                                    <p:anim calcmode="lin" valueType="num">
                                      <p:cBhvr additive="base">
                                        <p:cTn id="67" dur="500" fill="hold"/>
                                        <p:tgtEl>
                                          <p:spTgt spid="15"/>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10" presetClass="entr" presetSubtype="0" fill="hold" nodeType="afterEffect">
                                  <p:stCondLst>
                                    <p:cond delay="0"/>
                                  </p:stCondLst>
                                  <p:childTnLst>
                                    <p:set>
                                      <p:cBhvr>
                                        <p:cTn id="70" dur="1" fill="hold">
                                          <p:stCondLst>
                                            <p:cond delay="0"/>
                                          </p:stCondLst>
                                        </p:cTn>
                                        <p:tgtEl>
                                          <p:spTgt spid="1028"/>
                                        </p:tgtEl>
                                        <p:attrNameLst>
                                          <p:attrName>style.visibility</p:attrName>
                                        </p:attrNameLst>
                                      </p:cBhvr>
                                      <p:to>
                                        <p:strVal val="visible"/>
                                      </p:to>
                                    </p:set>
                                    <p:animEffect transition="in" filter="fade">
                                      <p:cBhvr>
                                        <p:cTn id="71" dur="500"/>
                                        <p:tgtEl>
                                          <p:spTgt spid="1028"/>
                                        </p:tgtEl>
                                      </p:cBhvr>
                                    </p:animEffect>
                                  </p:childTnLst>
                                </p:cTn>
                              </p:par>
                              <p:par>
                                <p:cTn id="72" presetID="10" presetClass="entr" presetSubtype="0" fill="hold" nodeType="withEffect">
                                  <p:stCondLst>
                                    <p:cond delay="0"/>
                                  </p:stCondLst>
                                  <p:childTnLst>
                                    <p:set>
                                      <p:cBhvr>
                                        <p:cTn id="73" dur="1" fill="hold">
                                          <p:stCondLst>
                                            <p:cond delay="0"/>
                                          </p:stCondLst>
                                        </p:cTn>
                                        <p:tgtEl>
                                          <p:spTgt spid="1030"/>
                                        </p:tgtEl>
                                        <p:attrNameLst>
                                          <p:attrName>style.visibility</p:attrName>
                                        </p:attrNameLst>
                                      </p:cBhvr>
                                      <p:to>
                                        <p:strVal val="visible"/>
                                      </p:to>
                                    </p:set>
                                    <p:animEffect transition="in" filter="fade">
                                      <p:cBhvr>
                                        <p:cTn id="74" dur="500"/>
                                        <p:tgtEl>
                                          <p:spTgt spid="1030"/>
                                        </p:tgtEl>
                                      </p:cBhvr>
                                    </p:animEffect>
                                  </p:childTnLst>
                                </p:cTn>
                              </p:par>
                              <p:par>
                                <p:cTn id="75" presetID="10" presetClass="entr" presetSubtype="0" fill="hold" nodeType="withEffect">
                                  <p:stCondLst>
                                    <p:cond delay="0"/>
                                  </p:stCondLst>
                                  <p:childTnLst>
                                    <p:set>
                                      <p:cBhvr>
                                        <p:cTn id="76" dur="1" fill="hold">
                                          <p:stCondLst>
                                            <p:cond delay="0"/>
                                          </p:stCondLst>
                                        </p:cTn>
                                        <p:tgtEl>
                                          <p:spTgt spid="1032"/>
                                        </p:tgtEl>
                                        <p:attrNameLst>
                                          <p:attrName>style.visibility</p:attrName>
                                        </p:attrNameLst>
                                      </p:cBhvr>
                                      <p:to>
                                        <p:strVal val="visible"/>
                                      </p:to>
                                    </p:set>
                                    <p:animEffect transition="in" filter="fade">
                                      <p:cBhvr>
                                        <p:cTn id="77" dur="500"/>
                                        <p:tgtEl>
                                          <p:spTgt spid="1032"/>
                                        </p:tgtEl>
                                      </p:cBhvr>
                                    </p:animEffect>
                                  </p:childTnLst>
                                </p:cTn>
                              </p:par>
                              <p:par>
                                <p:cTn id="78" presetID="10" presetClass="entr" presetSubtype="0" fill="hold" nodeType="withEffect">
                                  <p:stCondLst>
                                    <p:cond delay="0"/>
                                  </p:stCondLst>
                                  <p:childTnLst>
                                    <p:set>
                                      <p:cBhvr>
                                        <p:cTn id="79" dur="1" fill="hold">
                                          <p:stCondLst>
                                            <p:cond delay="0"/>
                                          </p:stCondLst>
                                        </p:cTn>
                                        <p:tgtEl>
                                          <p:spTgt spid="1034"/>
                                        </p:tgtEl>
                                        <p:attrNameLst>
                                          <p:attrName>style.visibility</p:attrName>
                                        </p:attrNameLst>
                                      </p:cBhvr>
                                      <p:to>
                                        <p:strVal val="visible"/>
                                      </p:to>
                                    </p:set>
                                    <p:animEffect transition="in" filter="fade">
                                      <p:cBhvr>
                                        <p:cTn id="80" dur="500"/>
                                        <p:tgtEl>
                                          <p:spTgt spid="1034"/>
                                        </p:tgtEl>
                                      </p:cBhvr>
                                    </p:animEffect>
                                  </p:childTnLst>
                                </p:cTn>
                              </p:par>
                              <p:par>
                                <p:cTn id="81" presetID="10" presetClass="entr" presetSubtype="0" fill="hold" nodeType="withEffect">
                                  <p:stCondLst>
                                    <p:cond delay="0"/>
                                  </p:stCondLst>
                                  <p:childTnLst>
                                    <p:set>
                                      <p:cBhvr>
                                        <p:cTn id="82" dur="1" fill="hold">
                                          <p:stCondLst>
                                            <p:cond delay="0"/>
                                          </p:stCondLst>
                                        </p:cTn>
                                        <p:tgtEl>
                                          <p:spTgt spid="1036"/>
                                        </p:tgtEl>
                                        <p:attrNameLst>
                                          <p:attrName>style.visibility</p:attrName>
                                        </p:attrNameLst>
                                      </p:cBhvr>
                                      <p:to>
                                        <p:strVal val="visible"/>
                                      </p:to>
                                    </p:set>
                                    <p:animEffect transition="in" filter="fade">
                                      <p:cBhvr>
                                        <p:cTn id="83" dur="500"/>
                                        <p:tgtEl>
                                          <p:spTgt spid="1036"/>
                                        </p:tgtEl>
                                      </p:cBhvr>
                                    </p:animEffect>
                                  </p:childTnLst>
                                </p:cTn>
                              </p:par>
                              <p:par>
                                <p:cTn id="84" presetID="10" presetClass="entr" presetSubtype="0" fill="hold" nodeType="withEffect">
                                  <p:stCondLst>
                                    <p:cond delay="0"/>
                                  </p:stCondLst>
                                  <p:childTnLst>
                                    <p:set>
                                      <p:cBhvr>
                                        <p:cTn id="85" dur="1" fill="hold">
                                          <p:stCondLst>
                                            <p:cond delay="0"/>
                                          </p:stCondLst>
                                        </p:cTn>
                                        <p:tgtEl>
                                          <p:spTgt spid="1038"/>
                                        </p:tgtEl>
                                        <p:attrNameLst>
                                          <p:attrName>style.visibility</p:attrName>
                                        </p:attrNameLst>
                                      </p:cBhvr>
                                      <p:to>
                                        <p:strVal val="visible"/>
                                      </p:to>
                                    </p:set>
                                    <p:animEffect transition="in" filter="fade">
                                      <p:cBhvr>
                                        <p:cTn id="86" dur="500"/>
                                        <p:tgtEl>
                                          <p:spTgt spid="1038"/>
                                        </p:tgtEl>
                                      </p:cBhvr>
                                    </p:animEffect>
                                  </p:childTnLst>
                                </p:cTn>
                              </p:par>
                              <p:par>
                                <p:cTn id="87" presetID="10"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evel 5"/>
          <p:cNvSpPr/>
          <p:nvPr/>
        </p:nvSpPr>
        <p:spPr>
          <a:xfrm>
            <a:off x="4239202" y="703984"/>
            <a:ext cx="2216727" cy="5126182"/>
          </a:xfrm>
          <a:prstGeom prst="bevel">
            <a:avLst/>
          </a:prstGeom>
          <a:solidFill>
            <a:schemeClr val="accent4">
              <a:lumMod val="60000"/>
              <a:lumOff val="40000"/>
            </a:schemeClr>
          </a:solidFill>
          <a:ln w="38100">
            <a:solidFill>
              <a:srgbClr val="FFFF00"/>
            </a:solidFill>
          </a:ln>
        </p:spPr>
        <p:style>
          <a:lnRef idx="2">
            <a:schemeClr val="accent3"/>
          </a:lnRef>
          <a:fillRef idx="1">
            <a:schemeClr val="lt1"/>
          </a:fillRef>
          <a:effectRef idx="0">
            <a:schemeClr val="accent3"/>
          </a:effectRef>
          <a:fontRef idx="minor">
            <a:schemeClr val="dk1"/>
          </a:fontRef>
        </p:style>
        <p:txBody>
          <a:bodyPr rtlCol="0" anchor="ctr"/>
          <a:lstStyle/>
          <a:p>
            <a:r>
              <a:rPr lang="en-GB" dirty="0"/>
              <a:t>Outdoor facilities consist of two </a:t>
            </a:r>
            <a:r>
              <a:rPr lang="en-GB" dirty="0" smtClean="0"/>
              <a:t>basket swings</a:t>
            </a:r>
            <a:r>
              <a:rPr lang="en-GB" dirty="0"/>
              <a:t>, two trampolines, a wooden climbing frame, a small area with outdoor exercise equipment and shaded and unshaded seating areas.</a:t>
            </a:r>
          </a:p>
        </p:txBody>
      </p:sp>
      <p:pic>
        <p:nvPicPr>
          <p:cNvPr id="2" name="Picture 1"/>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8510587" y="-1"/>
            <a:ext cx="2728913" cy="18192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57162" y="0"/>
            <a:ext cx="3100388" cy="206692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181171" y="2466783"/>
            <a:ext cx="2915227" cy="194348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6799707" y="2009967"/>
            <a:ext cx="3600450" cy="24003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Picture 7"/>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549779" y="4810125"/>
            <a:ext cx="2500313" cy="16668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9" name="Picture 8"/>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8779669" y="4810125"/>
            <a:ext cx="2728911" cy="181927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18939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fltVal val="0"/>
                                          </p:val>
                                        </p:tav>
                                        <p:tav tm="100000">
                                          <p:val>
                                            <p:strVal val="#ppt_w"/>
                                          </p:val>
                                        </p:tav>
                                      </p:tavLst>
                                    </p:anim>
                                    <p:anim calcmode="lin" valueType="num">
                                      <p:cBhvr>
                                        <p:cTn id="29" dur="1000" fill="hold"/>
                                        <p:tgtEl>
                                          <p:spTgt spid="7"/>
                                        </p:tgtEl>
                                        <p:attrNameLst>
                                          <p:attrName>ppt_h</p:attrName>
                                        </p:attrNameLst>
                                      </p:cBhvr>
                                      <p:tavLst>
                                        <p:tav tm="0">
                                          <p:val>
                                            <p:fltVal val="0"/>
                                          </p:val>
                                        </p:tav>
                                        <p:tav tm="100000">
                                          <p:val>
                                            <p:strVal val="#ppt_h"/>
                                          </p:val>
                                        </p:tav>
                                      </p:tavLst>
                                    </p:anim>
                                    <p:anim calcmode="lin" valueType="num">
                                      <p:cBhvr>
                                        <p:cTn id="30" dur="1000" fill="hold"/>
                                        <p:tgtEl>
                                          <p:spTgt spid="7"/>
                                        </p:tgtEl>
                                        <p:attrNameLst>
                                          <p:attrName>style.rotation</p:attrName>
                                        </p:attrNameLst>
                                      </p:cBhvr>
                                      <p:tavLst>
                                        <p:tav tm="0">
                                          <p:val>
                                            <p:fltVal val="90"/>
                                          </p:val>
                                        </p:tav>
                                        <p:tav tm="100000">
                                          <p:val>
                                            <p:fltVal val="0"/>
                                          </p:val>
                                        </p:tav>
                                      </p:tavLst>
                                    </p:anim>
                                    <p:animEffect transition="in" filter="fade">
                                      <p:cBhvr>
                                        <p:cTn id="31" dur="1000"/>
                                        <p:tgtEl>
                                          <p:spTgt spid="7"/>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000" fill="hold"/>
                                        <p:tgtEl>
                                          <p:spTgt spid="8"/>
                                        </p:tgtEl>
                                        <p:attrNameLst>
                                          <p:attrName>ppt_w</p:attrName>
                                        </p:attrNameLst>
                                      </p:cBhvr>
                                      <p:tavLst>
                                        <p:tav tm="0">
                                          <p:val>
                                            <p:fltVal val="0"/>
                                          </p:val>
                                        </p:tav>
                                        <p:tav tm="100000">
                                          <p:val>
                                            <p:strVal val="#ppt_w"/>
                                          </p:val>
                                        </p:tav>
                                      </p:tavLst>
                                    </p:anim>
                                    <p:anim calcmode="lin" valueType="num">
                                      <p:cBhvr>
                                        <p:cTn id="36" dur="1000" fill="hold"/>
                                        <p:tgtEl>
                                          <p:spTgt spid="8"/>
                                        </p:tgtEl>
                                        <p:attrNameLst>
                                          <p:attrName>ppt_h</p:attrName>
                                        </p:attrNameLst>
                                      </p:cBhvr>
                                      <p:tavLst>
                                        <p:tav tm="0">
                                          <p:val>
                                            <p:fltVal val="0"/>
                                          </p:val>
                                        </p:tav>
                                        <p:tav tm="100000">
                                          <p:val>
                                            <p:strVal val="#ppt_h"/>
                                          </p:val>
                                        </p:tav>
                                      </p:tavLst>
                                    </p:anim>
                                    <p:anim calcmode="lin" valueType="num">
                                      <p:cBhvr>
                                        <p:cTn id="37" dur="1000" fill="hold"/>
                                        <p:tgtEl>
                                          <p:spTgt spid="8"/>
                                        </p:tgtEl>
                                        <p:attrNameLst>
                                          <p:attrName>style.rotation</p:attrName>
                                        </p:attrNameLst>
                                      </p:cBhvr>
                                      <p:tavLst>
                                        <p:tav tm="0">
                                          <p:val>
                                            <p:fltVal val="90"/>
                                          </p:val>
                                        </p:tav>
                                        <p:tav tm="100000">
                                          <p:val>
                                            <p:fltVal val="0"/>
                                          </p:val>
                                        </p:tav>
                                      </p:tavLst>
                                    </p:anim>
                                    <p:animEffect transition="in" filter="fade">
                                      <p:cBhvr>
                                        <p:cTn id="38" dur="1000"/>
                                        <p:tgtEl>
                                          <p:spTgt spid="8"/>
                                        </p:tgtEl>
                                      </p:cBhvr>
                                    </p:animEffect>
                                  </p:childTnLst>
                                </p:cTn>
                              </p:par>
                            </p:childTnLst>
                          </p:cTn>
                        </p:par>
                        <p:par>
                          <p:cTn id="39" fill="hold">
                            <p:stCondLst>
                              <p:cond delay="5000"/>
                            </p:stCondLst>
                            <p:childTnLst>
                              <p:par>
                                <p:cTn id="40" presetID="31" presetClass="entr" presetSubtype="0"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ppt_w</p:attrName>
                                        </p:attrNameLst>
                                      </p:cBhvr>
                                      <p:tavLst>
                                        <p:tav tm="0">
                                          <p:val>
                                            <p:fltVal val="0"/>
                                          </p:val>
                                        </p:tav>
                                        <p:tav tm="100000">
                                          <p:val>
                                            <p:strVal val="#ppt_w"/>
                                          </p:val>
                                        </p:tav>
                                      </p:tavLst>
                                    </p:anim>
                                    <p:anim calcmode="lin" valueType="num">
                                      <p:cBhvr>
                                        <p:cTn id="43" dur="1000" fill="hold"/>
                                        <p:tgtEl>
                                          <p:spTgt spid="9"/>
                                        </p:tgtEl>
                                        <p:attrNameLst>
                                          <p:attrName>ppt_h</p:attrName>
                                        </p:attrNameLst>
                                      </p:cBhvr>
                                      <p:tavLst>
                                        <p:tav tm="0">
                                          <p:val>
                                            <p:fltVal val="0"/>
                                          </p:val>
                                        </p:tav>
                                        <p:tav tm="100000">
                                          <p:val>
                                            <p:strVal val="#ppt_h"/>
                                          </p:val>
                                        </p:tav>
                                      </p:tavLst>
                                    </p:anim>
                                    <p:anim calcmode="lin" valueType="num">
                                      <p:cBhvr>
                                        <p:cTn id="44" dur="1000" fill="hold"/>
                                        <p:tgtEl>
                                          <p:spTgt spid="9"/>
                                        </p:tgtEl>
                                        <p:attrNameLst>
                                          <p:attrName>style.rotation</p:attrName>
                                        </p:attrNameLst>
                                      </p:cBhvr>
                                      <p:tavLst>
                                        <p:tav tm="0">
                                          <p:val>
                                            <p:fltVal val="90"/>
                                          </p:val>
                                        </p:tav>
                                        <p:tav tm="100000">
                                          <p:val>
                                            <p:fltVal val="0"/>
                                          </p:val>
                                        </p:tav>
                                      </p:tavLst>
                                    </p:anim>
                                    <p:animEffect transition="in" filter="fade">
                                      <p:cBhvr>
                                        <p:cTn id="4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Scroll 3"/>
          <p:cNvSpPr/>
          <p:nvPr/>
        </p:nvSpPr>
        <p:spPr>
          <a:xfrm>
            <a:off x="152400" y="152400"/>
            <a:ext cx="2219325" cy="6429375"/>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Pupils can enjoy their new canteen with dedicated catering staff to look after the dietary needs during school lunchtime.</a:t>
            </a:r>
          </a:p>
          <a:p>
            <a:pPr algn="ctr"/>
            <a:r>
              <a:rPr lang="en-GB" dirty="0" smtClean="0"/>
              <a:t>This building has its own restroom area plus two smaller eating areas to cater for those who are unable to eat in larger groups.</a:t>
            </a:r>
            <a:endParaRPr lang="en-GB"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2666999" y="361950"/>
            <a:ext cx="5572125" cy="371475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rotWithShape="1">
          <a:blip r:embed="rId3"/>
          <a:srcRect l="11083" t="28258" r="76693" b="43277"/>
          <a:stretch/>
        </p:blipFill>
        <p:spPr>
          <a:xfrm>
            <a:off x="9391779" y="361950"/>
            <a:ext cx="1824861" cy="2390311"/>
          </a:xfrm>
          <a:prstGeom prst="rect">
            <a:avLst/>
          </a:prstGeom>
          <a:solidFill>
            <a:schemeClr val="bg2">
              <a:lumMod val="75000"/>
            </a:scheme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Picture 7"/>
          <p:cNvPicPr>
            <a:picLocks noChangeAspect="1"/>
          </p:cNvPicPr>
          <p:nvPr/>
        </p:nvPicPr>
        <p:blipFill rotWithShape="1">
          <a:blip r:embed="rId4"/>
          <a:srcRect l="10985" t="35238" r="76959" b="50187"/>
          <a:stretch/>
        </p:blipFill>
        <p:spPr>
          <a:xfrm>
            <a:off x="3075531" y="4690219"/>
            <a:ext cx="2387494" cy="162349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26" name="Picture 2" descr="a31334f2-f9e6-4873-8840-5b643a5af10c@GBRP2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304276" y="893835"/>
            <a:ext cx="3588964" cy="2728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6787ffef-4c4c-4405-8260-2fadbc19cd94@GBRP26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5004440" y="912241"/>
            <a:ext cx="3588963" cy="269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6734304" y="3179826"/>
            <a:ext cx="5314950" cy="354330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8" name="Picture 4" descr="Image result for school dinners"/>
          <p:cNvPicPr>
            <a:picLocks noChangeAspect="1" noChangeArrowheads="1"/>
          </p:cNvPicPr>
          <p:nvPr/>
        </p:nvPicPr>
        <p:blipFill>
          <a:blip r:embed="rId8" cstate="screen">
            <a:extLst>
              <a:ext uri="{28A0092B-C50C-407E-A947-70E740481C1C}">
                <a14:useLocalDpi xmlns:a14="http://schemas.microsoft.com/office/drawing/2010/main" val="0"/>
              </a:ext>
            </a:extLst>
          </a:blip>
          <a:srcRect/>
          <a:stretch>
            <a:fillRect/>
          </a:stretch>
        </p:blipFill>
        <p:spPr bwMode="auto">
          <a:xfrm>
            <a:off x="10235177" y="5217847"/>
            <a:ext cx="975586" cy="796289"/>
          </a:xfrm>
          <a:prstGeom prst="ellipse">
            <a:avLst/>
          </a:prstGeom>
          <a:ln>
            <a:noFill/>
          </a:ln>
          <a:effectLst>
            <a:softEdge rad="112500"/>
          </a:effectLst>
          <a:scene3d>
            <a:camera prst="perspectiveRelaxedModerately"/>
            <a:lightRig rig="threePt" dir="t"/>
          </a:scene3d>
          <a:extLst>
            <a:ext uri="{909E8E84-426E-40DD-AFC4-6F175D3DCCD1}">
              <a14:hiddenFill xmlns:a14="http://schemas.microsoft.com/office/drawing/2010/main">
                <a:solidFill>
                  <a:srgbClr val="FFFFFF"/>
                </a:solidFill>
              </a14:hiddenFill>
            </a:ext>
          </a:extLst>
        </p:spPr>
      </p:pic>
      <p:pic>
        <p:nvPicPr>
          <p:cNvPr id="1030" name="Picture 6" descr="Image result for school dinners"/>
          <p:cNvPicPr>
            <a:picLocks noChangeAspect="1" noChangeArrowheads="1"/>
          </p:cNvPicPr>
          <p:nvPr/>
        </p:nvPicPr>
        <p:blipFill>
          <a:blip r:embed="rId9" cstate="screen">
            <a:extLst>
              <a:ext uri="{28A0092B-C50C-407E-A947-70E740481C1C}">
                <a14:useLocalDpi xmlns:a14="http://schemas.microsoft.com/office/drawing/2010/main" val="0"/>
              </a:ext>
            </a:extLst>
          </a:blip>
          <a:srcRect/>
          <a:stretch>
            <a:fillRect/>
          </a:stretch>
        </p:blipFill>
        <p:spPr bwMode="auto">
          <a:xfrm>
            <a:off x="8458350" y="5260323"/>
            <a:ext cx="1105183" cy="792396"/>
          </a:xfrm>
          <a:prstGeom prst="ellipse">
            <a:avLst/>
          </a:prstGeom>
          <a:ln>
            <a:noFill/>
          </a:ln>
          <a:effectLst>
            <a:softEdge rad="112500"/>
          </a:effectLst>
          <a:scene3d>
            <a:camera prst="perspectiveRelaxedModerately"/>
            <a:lightRig rig="threePt" dir="t"/>
          </a:scene3d>
          <a:extLst>
            <a:ext uri="{909E8E84-426E-40DD-AFC4-6F175D3DCCD1}">
              <a14:hiddenFill xmlns:a14="http://schemas.microsoft.com/office/drawing/2010/main">
                <a:solidFill>
                  <a:srgbClr val="FFFFFF"/>
                </a:solidFill>
              </a14:hiddenFill>
            </a:ext>
          </a:extLst>
        </p:spPr>
      </p:pic>
      <p:pic>
        <p:nvPicPr>
          <p:cNvPr id="1032" name="Picture 8" descr="Image result for school dinners"/>
          <p:cNvPicPr>
            <a:picLocks noChangeAspect="1" noChangeArrowheads="1"/>
          </p:cNvPicPr>
          <p:nvPr/>
        </p:nvPicPr>
        <p:blipFill>
          <a:blip r:embed="rId10" cstate="screen">
            <a:extLst>
              <a:ext uri="{28A0092B-C50C-407E-A947-70E740481C1C}">
                <a14:useLocalDpi xmlns:a14="http://schemas.microsoft.com/office/drawing/2010/main" val="0"/>
              </a:ext>
            </a:extLst>
          </a:blip>
          <a:srcRect/>
          <a:stretch>
            <a:fillRect/>
          </a:stretch>
        </p:blipFill>
        <p:spPr bwMode="auto">
          <a:xfrm>
            <a:off x="9305496" y="5198340"/>
            <a:ext cx="1129090" cy="845728"/>
          </a:xfrm>
          <a:prstGeom prst="ellipse">
            <a:avLst/>
          </a:prstGeom>
          <a:ln>
            <a:noFill/>
          </a:ln>
          <a:effectLst>
            <a:softEdge rad="112500"/>
          </a:effectLst>
          <a:scene3d>
            <a:camera prst="perspectiveRelaxedModerately"/>
            <a:lightRig rig="threePt" dir="t"/>
          </a:scene3d>
          <a:extLst>
            <a:ext uri="{909E8E84-426E-40DD-AFC4-6F175D3DCCD1}">
              <a14:hiddenFill xmlns:a14="http://schemas.microsoft.com/office/drawing/2010/main">
                <a:solidFill>
                  <a:srgbClr val="FFFFFF"/>
                </a:solidFill>
              </a14:hiddenFill>
            </a:ext>
          </a:extLst>
        </p:spPr>
      </p:pic>
      <p:pic>
        <p:nvPicPr>
          <p:cNvPr id="1034" name="Picture 10" descr="Image result for school dinners"/>
          <p:cNvPicPr>
            <a:picLocks noChangeAspect="1" noChangeArrowheads="1"/>
          </p:cNvPicPr>
          <p:nvPr/>
        </p:nvPicPr>
        <p:blipFill>
          <a:blip r:embed="rId11" cstate="screen">
            <a:extLst>
              <a:ext uri="{28A0092B-C50C-407E-A947-70E740481C1C}">
                <a14:useLocalDpi xmlns:a14="http://schemas.microsoft.com/office/drawing/2010/main" val="0"/>
              </a:ext>
            </a:extLst>
          </a:blip>
          <a:srcRect/>
          <a:stretch>
            <a:fillRect/>
          </a:stretch>
        </p:blipFill>
        <p:spPr bwMode="auto">
          <a:xfrm>
            <a:off x="7420239" y="5271732"/>
            <a:ext cx="1266600" cy="780987"/>
          </a:xfrm>
          <a:prstGeom prst="ellipse">
            <a:avLst/>
          </a:prstGeom>
          <a:ln>
            <a:noFill/>
          </a:ln>
          <a:effectLst>
            <a:softEdge rad="112500"/>
          </a:effectLst>
          <a:scene3d>
            <a:camera prst="perspectiveRelaxedModerately"/>
            <a:lightRig rig="threePt" dir="t"/>
          </a:scene3d>
          <a:extLst>
            <a:ext uri="{909E8E84-426E-40DD-AFC4-6F175D3DCCD1}">
              <a14:hiddenFill xmlns:a14="http://schemas.microsoft.com/office/drawing/2010/main">
                <a:solidFill>
                  <a:srgbClr val="FFFFFF"/>
                </a:solidFill>
              </a14:hiddenFill>
            </a:ext>
          </a:extLst>
        </p:spPr>
      </p:pic>
      <p:pic>
        <p:nvPicPr>
          <p:cNvPr id="1036" name="Picture 12" descr="Image result for school dinners"/>
          <p:cNvPicPr>
            <a:picLocks noChangeAspect="1" noChangeArrowheads="1"/>
          </p:cNvPicPr>
          <p:nvPr/>
        </p:nvPicPr>
        <p:blipFill rotWithShape="1">
          <a:blip r:embed="rId12">
            <a:extLst>
              <a:ext uri="{28A0092B-C50C-407E-A947-70E740481C1C}">
                <a14:useLocalDpi xmlns:a14="http://schemas.microsoft.com/office/drawing/2010/main" val="0"/>
              </a:ext>
            </a:extLst>
          </a:blip>
          <a:srcRect l="25917" t="42187" r="27283" b="20419"/>
          <a:stretch/>
        </p:blipFill>
        <p:spPr bwMode="auto">
          <a:xfrm>
            <a:off x="10987177" y="5251673"/>
            <a:ext cx="1225577" cy="65364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rotWithShape="1">
          <a:blip r:embed="rId13"/>
          <a:srcRect l="11934" t="36460" r="83067" b="59095"/>
          <a:stretch/>
        </p:blipFill>
        <p:spPr>
          <a:xfrm>
            <a:off x="6439030" y="5339729"/>
            <a:ext cx="1267160" cy="633583"/>
          </a:xfrm>
          <a:prstGeom prst="ellipse">
            <a:avLst/>
          </a:prstGeom>
          <a:ln>
            <a:noFill/>
          </a:ln>
          <a:effectLst>
            <a:softEdge rad="112500"/>
          </a:effectLst>
        </p:spPr>
      </p:pic>
    </p:spTree>
    <p:extLst>
      <p:ext uri="{BB962C8B-B14F-4D97-AF65-F5344CB8AC3E}">
        <p14:creationId xmlns:p14="http://schemas.microsoft.com/office/powerpoint/2010/main" val="1223652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par>
                          <p:cTn id="8" fill="hold">
                            <p:stCondLst>
                              <p:cond delay="4000"/>
                            </p:stCondLst>
                            <p:childTnLst>
                              <p:par>
                                <p:cTn id="9" presetID="6"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2000"/>
                                        <p:tgtEl>
                                          <p:spTgt spid="6"/>
                                        </p:tgtEl>
                                      </p:cBhvr>
                                    </p:animEffect>
                                  </p:childTnLst>
                                </p:cTn>
                              </p:par>
                            </p:childTnLst>
                          </p:cTn>
                        </p:par>
                        <p:par>
                          <p:cTn id="12" fill="hold">
                            <p:stCondLst>
                              <p:cond delay="6000"/>
                            </p:stCondLst>
                            <p:childTnLst>
                              <p:par>
                                <p:cTn id="13" presetID="10" presetClass="entr" presetSubtype="0" fill="hold" nodeType="afterEffect">
                                  <p:stCondLst>
                                    <p:cond delay="0"/>
                                  </p:stCondLst>
                                  <p:childTnLst>
                                    <p:set>
                                      <p:cBhvr>
                                        <p:cTn id="14" dur="1" fill="hold">
                                          <p:stCondLst>
                                            <p:cond delay="0"/>
                                          </p:stCondLst>
                                        </p:cTn>
                                        <p:tgtEl>
                                          <p:spTgt spid="1034"/>
                                        </p:tgtEl>
                                        <p:attrNameLst>
                                          <p:attrName>style.visibility</p:attrName>
                                        </p:attrNameLst>
                                      </p:cBhvr>
                                      <p:to>
                                        <p:strVal val="visible"/>
                                      </p:to>
                                    </p:set>
                                    <p:animEffect transition="in" filter="fade">
                                      <p:cBhvr>
                                        <p:cTn id="15" dur="500"/>
                                        <p:tgtEl>
                                          <p:spTgt spid="1034"/>
                                        </p:tgtEl>
                                      </p:cBhvr>
                                    </p:animEffect>
                                  </p:childTnLst>
                                </p:cTn>
                              </p:par>
                            </p:childTnLst>
                          </p:cTn>
                        </p:par>
                        <p:par>
                          <p:cTn id="16" fill="hold">
                            <p:stCondLst>
                              <p:cond delay="6500"/>
                            </p:stCondLst>
                            <p:childTnLst>
                              <p:par>
                                <p:cTn id="17" presetID="10" presetClass="entr" presetSubtype="0" fill="hold" nodeType="afterEffect">
                                  <p:stCondLst>
                                    <p:cond delay="0"/>
                                  </p:stCondLst>
                                  <p:childTnLst>
                                    <p:set>
                                      <p:cBhvr>
                                        <p:cTn id="18" dur="1" fill="hold">
                                          <p:stCondLst>
                                            <p:cond delay="0"/>
                                          </p:stCondLst>
                                        </p:cTn>
                                        <p:tgtEl>
                                          <p:spTgt spid="1030"/>
                                        </p:tgtEl>
                                        <p:attrNameLst>
                                          <p:attrName>style.visibility</p:attrName>
                                        </p:attrNameLst>
                                      </p:cBhvr>
                                      <p:to>
                                        <p:strVal val="visible"/>
                                      </p:to>
                                    </p:set>
                                    <p:animEffect transition="in" filter="fade">
                                      <p:cBhvr>
                                        <p:cTn id="19" dur="500"/>
                                        <p:tgtEl>
                                          <p:spTgt spid="1030"/>
                                        </p:tgtEl>
                                      </p:cBhvr>
                                    </p:animEffect>
                                  </p:childTnLst>
                                </p:cTn>
                              </p:par>
                            </p:childTnLst>
                          </p:cTn>
                        </p:par>
                        <p:par>
                          <p:cTn id="20" fill="hold">
                            <p:stCondLst>
                              <p:cond delay="7000"/>
                            </p:stCondLst>
                            <p:childTnLst>
                              <p:par>
                                <p:cTn id="21" presetID="10" presetClass="entr" presetSubtype="0" fill="hold" nodeType="afterEffect">
                                  <p:stCondLst>
                                    <p:cond delay="0"/>
                                  </p:stCondLst>
                                  <p:childTnLst>
                                    <p:set>
                                      <p:cBhvr>
                                        <p:cTn id="22" dur="1" fill="hold">
                                          <p:stCondLst>
                                            <p:cond delay="0"/>
                                          </p:stCondLst>
                                        </p:cTn>
                                        <p:tgtEl>
                                          <p:spTgt spid="1032"/>
                                        </p:tgtEl>
                                        <p:attrNameLst>
                                          <p:attrName>style.visibility</p:attrName>
                                        </p:attrNameLst>
                                      </p:cBhvr>
                                      <p:to>
                                        <p:strVal val="visible"/>
                                      </p:to>
                                    </p:set>
                                    <p:animEffect transition="in" filter="fade">
                                      <p:cBhvr>
                                        <p:cTn id="23" dur="500"/>
                                        <p:tgtEl>
                                          <p:spTgt spid="1032"/>
                                        </p:tgtEl>
                                      </p:cBhvr>
                                    </p:animEffect>
                                  </p:childTnLst>
                                </p:cTn>
                              </p:par>
                            </p:childTnLst>
                          </p:cTn>
                        </p:par>
                        <p:par>
                          <p:cTn id="24" fill="hold">
                            <p:stCondLst>
                              <p:cond delay="7500"/>
                            </p:stCondLst>
                            <p:childTnLst>
                              <p:par>
                                <p:cTn id="25" presetID="10" presetClass="entr" presetSubtype="0" fill="hold" nodeType="afterEffect">
                                  <p:stCondLst>
                                    <p:cond delay="0"/>
                                  </p:stCondLst>
                                  <p:childTnLst>
                                    <p:set>
                                      <p:cBhvr>
                                        <p:cTn id="26" dur="1" fill="hold">
                                          <p:stCondLst>
                                            <p:cond delay="0"/>
                                          </p:stCondLst>
                                        </p:cTn>
                                        <p:tgtEl>
                                          <p:spTgt spid="1028"/>
                                        </p:tgtEl>
                                        <p:attrNameLst>
                                          <p:attrName>style.visibility</p:attrName>
                                        </p:attrNameLst>
                                      </p:cBhvr>
                                      <p:to>
                                        <p:strVal val="visible"/>
                                      </p:to>
                                    </p:set>
                                    <p:animEffect transition="in" filter="fade">
                                      <p:cBhvr>
                                        <p:cTn id="27" dur="500"/>
                                        <p:tgtEl>
                                          <p:spTgt spid="1028"/>
                                        </p:tgtEl>
                                      </p:cBhvr>
                                    </p:animEffect>
                                  </p:childTnLst>
                                </p:cTn>
                              </p:par>
                            </p:childTnLst>
                          </p:cTn>
                        </p:par>
                        <p:par>
                          <p:cTn id="28" fill="hold">
                            <p:stCondLst>
                              <p:cond delay="8000"/>
                            </p:stCondLst>
                            <p:childTnLst>
                              <p:par>
                                <p:cTn id="29" presetID="10" presetClass="entr" presetSubtype="0" fill="hold" nodeType="afterEffect">
                                  <p:stCondLst>
                                    <p:cond delay="0"/>
                                  </p:stCondLst>
                                  <p:childTnLst>
                                    <p:set>
                                      <p:cBhvr>
                                        <p:cTn id="30" dur="1" fill="hold">
                                          <p:stCondLst>
                                            <p:cond delay="0"/>
                                          </p:stCondLst>
                                        </p:cTn>
                                        <p:tgtEl>
                                          <p:spTgt spid="1036"/>
                                        </p:tgtEl>
                                        <p:attrNameLst>
                                          <p:attrName>style.visibility</p:attrName>
                                        </p:attrNameLst>
                                      </p:cBhvr>
                                      <p:to>
                                        <p:strVal val="visible"/>
                                      </p:to>
                                    </p:set>
                                    <p:animEffect transition="in" filter="fade">
                                      <p:cBhvr>
                                        <p:cTn id="31" dur="500"/>
                                        <p:tgtEl>
                                          <p:spTgt spid="1036"/>
                                        </p:tgtEl>
                                      </p:cBhvr>
                                    </p:animEffect>
                                  </p:childTnLst>
                                </p:cTn>
                              </p:par>
                              <p:par>
                                <p:cTn id="32" presetID="1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par>
                          <p:cTn id="35" fill="hold">
                            <p:stCondLst>
                              <p:cond delay="8500"/>
                            </p:stCondLst>
                            <p:childTnLst>
                              <p:par>
                                <p:cTn id="36" presetID="10" presetClass="entr" presetSubtype="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childTnLst>
                          </p:cTn>
                        </p:par>
                        <p:par>
                          <p:cTn id="39" fill="hold">
                            <p:stCondLst>
                              <p:cond delay="90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p:stCondLst>
                              <p:cond delay="9500"/>
                            </p:stCondLst>
                            <p:childTnLst>
                              <p:par>
                                <p:cTn id="44" presetID="6" presetClass="entr" presetSubtype="16"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circle(in)">
                                      <p:cBhvr>
                                        <p:cTn id="46" dur="2000"/>
                                        <p:tgtEl>
                                          <p:spTgt spid="5"/>
                                        </p:tgtEl>
                                      </p:cBhvr>
                                    </p:animEffect>
                                  </p:childTnLst>
                                </p:cTn>
                              </p:par>
                            </p:childTnLst>
                          </p:cTn>
                        </p:par>
                        <p:par>
                          <p:cTn id="47" fill="hold">
                            <p:stCondLst>
                              <p:cond delay="11500"/>
                            </p:stCondLst>
                            <p:childTnLst>
                              <p:par>
                                <p:cTn id="48" presetID="10" presetClass="entr" presetSubtype="0" fill="hold" nodeType="afterEffect">
                                  <p:stCondLst>
                                    <p:cond delay="0"/>
                                  </p:stCondLst>
                                  <p:childTnLst>
                                    <p:set>
                                      <p:cBhvr>
                                        <p:cTn id="49" dur="1" fill="hold">
                                          <p:stCondLst>
                                            <p:cond delay="0"/>
                                          </p:stCondLst>
                                        </p:cTn>
                                        <p:tgtEl>
                                          <p:spTgt spid="1026"/>
                                        </p:tgtEl>
                                        <p:attrNameLst>
                                          <p:attrName>style.visibility</p:attrName>
                                        </p:attrNameLst>
                                      </p:cBhvr>
                                      <p:to>
                                        <p:strVal val="visible"/>
                                      </p:to>
                                    </p:set>
                                    <p:animEffect transition="in" filter="fade">
                                      <p:cBhvr>
                                        <p:cTn id="50" dur="500"/>
                                        <p:tgtEl>
                                          <p:spTgt spid="1026"/>
                                        </p:tgtEl>
                                      </p:cBhvr>
                                    </p:animEffect>
                                  </p:childTnLst>
                                </p:cTn>
                              </p:par>
                            </p:childTnLst>
                          </p:cTn>
                        </p:par>
                        <p:par>
                          <p:cTn id="51" fill="hold">
                            <p:stCondLst>
                              <p:cond delay="12000"/>
                            </p:stCondLst>
                            <p:childTnLst>
                              <p:par>
                                <p:cTn id="52" presetID="10" presetClass="entr" presetSubtype="0" fill="hold" nodeType="afterEffect">
                                  <p:stCondLst>
                                    <p:cond delay="0"/>
                                  </p:stCondLst>
                                  <p:childTnLst>
                                    <p:set>
                                      <p:cBhvr>
                                        <p:cTn id="53" dur="1" fill="hold">
                                          <p:stCondLst>
                                            <p:cond delay="0"/>
                                          </p:stCondLst>
                                        </p:cTn>
                                        <p:tgtEl>
                                          <p:spTgt spid="1027"/>
                                        </p:tgtEl>
                                        <p:attrNameLst>
                                          <p:attrName>style.visibility</p:attrName>
                                        </p:attrNameLst>
                                      </p:cBhvr>
                                      <p:to>
                                        <p:strVal val="visible"/>
                                      </p:to>
                                    </p:set>
                                    <p:animEffect transition="in" filter="fade">
                                      <p:cBhvr>
                                        <p:cTn id="54"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Scroll 3"/>
          <p:cNvSpPr/>
          <p:nvPr/>
        </p:nvSpPr>
        <p:spPr>
          <a:xfrm>
            <a:off x="0" y="352927"/>
            <a:ext cx="3368842" cy="6314573"/>
          </a:xfrm>
          <a:prstGeom prst="verticalScroll">
            <a:avLst/>
          </a:prstGeom>
          <a:ln w="38100">
            <a:solidFill>
              <a:schemeClr val="tx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smtClean="0"/>
              <a:t>All classrooms are spacious and bright with high tech equipped, smart boards and other ICT equipment to enhance learning.  Most class rooms have a quiet room, resource  room and a sink unit. The corridors are calm and welcoming.</a:t>
            </a:r>
          </a:p>
          <a:p>
            <a:pPr algn="ctr"/>
            <a:r>
              <a:rPr lang="en-GB" dirty="0" smtClean="0"/>
              <a:t>Classrooms on the ground floor have ample outside spaces which lead onto the front or back playgrounds.</a:t>
            </a:r>
            <a:endParaRPr lang="en-GB" dirty="0"/>
          </a:p>
        </p:txBody>
      </p:sp>
      <p:pic>
        <p:nvPicPr>
          <p:cNvPr id="2" name="Picture 1"/>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9250406" y="107987"/>
            <a:ext cx="2986088" cy="19907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4"/>
          <p:cNvPicPr>
            <a:picLocks noChangeAspect="1"/>
          </p:cNvPicPr>
          <p:nvPr/>
        </p:nvPicPr>
        <p:blipFill rotWithShape="1">
          <a:blip r:embed="rId3" cstate="screen">
            <a:extLst>
              <a:ext uri="{28A0092B-C50C-407E-A947-70E740481C1C}">
                <a14:useLocalDpi xmlns:a14="http://schemas.microsoft.com/office/drawing/2010/main" val="0"/>
              </a:ext>
            </a:extLst>
          </a:blip>
          <a:srcRect r="18315"/>
          <a:stretch/>
        </p:blipFill>
        <p:spPr>
          <a:xfrm>
            <a:off x="3273435" y="107987"/>
            <a:ext cx="3186113" cy="26003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8532017" y="4448175"/>
            <a:ext cx="3614738" cy="24098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3035649" y="4105276"/>
            <a:ext cx="3843336" cy="25622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459548" y="258716"/>
            <a:ext cx="2809571" cy="18730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Picture 8"/>
          <p:cNvPicPr>
            <a:picLocks noChangeAspect="1"/>
          </p:cNvPicPr>
          <p:nvPr/>
        </p:nvPicPr>
        <p:blipFill rotWithShape="1">
          <a:blip r:embed="rId7"/>
          <a:srcRect l="10819" t="27434" r="77600" b="43628"/>
          <a:stretch/>
        </p:blipFill>
        <p:spPr>
          <a:xfrm>
            <a:off x="10152420" y="2153576"/>
            <a:ext cx="1577545" cy="22172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Horizontal Scroll 9"/>
          <p:cNvSpPr/>
          <p:nvPr/>
        </p:nvSpPr>
        <p:spPr>
          <a:xfrm>
            <a:off x="3368842" y="2357268"/>
            <a:ext cx="6545791" cy="1832351"/>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Each classroom has been named after famous people with Autism, who have proved to be outstanding in their chosen profession.  This is honoured by a plaque on the classroom doors giving a brief description of what they have achieved in their field.</a:t>
            </a:r>
            <a:endParaRPr lang="en-GB" dirty="0">
              <a:solidFill>
                <a:schemeClr val="tx1"/>
              </a:solidFill>
            </a:endParaRPr>
          </a:p>
        </p:txBody>
      </p:sp>
    </p:spTree>
    <p:extLst>
      <p:ext uri="{BB962C8B-B14F-4D97-AF65-F5344CB8AC3E}">
        <p14:creationId xmlns:p14="http://schemas.microsoft.com/office/powerpoint/2010/main" val="7615191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500"/>
                                        <p:tgtEl>
                                          <p:spTgt spid="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randombar(horizontal)">
                                      <p:cBhvr>
                                        <p:cTn id="23" dur="500"/>
                                        <p:tgtEl>
                                          <p:spTgt spid="8"/>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Horizontal Scroll 3"/>
          <p:cNvSpPr/>
          <p:nvPr/>
        </p:nvSpPr>
        <p:spPr>
          <a:xfrm>
            <a:off x="291701" y="0"/>
            <a:ext cx="9261874" cy="142875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The school is also supported by non teaching staff who look after the premises, the technical equipment, the office, the canteen, business and financial side of </a:t>
            </a:r>
            <a:r>
              <a:rPr lang="en-GB" dirty="0" err="1" smtClean="0"/>
              <a:t>Durants</a:t>
            </a:r>
            <a:r>
              <a:rPr lang="en-GB" dirty="0" smtClean="0"/>
              <a:t> during the working day and out of school hours, keeping everything flowing smoothly.</a:t>
            </a:r>
            <a:endParaRPr lang="en-GB"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249115" y="1553503"/>
            <a:ext cx="3478154" cy="231876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Picture 8"/>
          <p:cNvPicPr>
            <a:picLocks noChangeAspect="1"/>
          </p:cNvPicPr>
          <p:nvPr/>
        </p:nvPicPr>
        <p:blipFill rotWithShape="1">
          <a:blip r:embed="rId3" cstate="screen">
            <a:extLst>
              <a:ext uri="{28A0092B-C50C-407E-A947-70E740481C1C}">
                <a14:useLocalDpi xmlns:a14="http://schemas.microsoft.com/office/drawing/2010/main" val="0"/>
              </a:ext>
            </a:extLst>
          </a:blip>
          <a:srcRect l="28316" t="-269" r="20609" b="269"/>
          <a:stretch/>
        </p:blipFill>
        <p:spPr>
          <a:xfrm>
            <a:off x="9717198" y="238125"/>
            <a:ext cx="2308708" cy="30134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val="0"/>
              </a:ext>
            </a:extLst>
          </a:blip>
          <a:srcRect l="35967" t="23118" r="32231" b="45080"/>
          <a:stretch/>
        </p:blipFill>
        <p:spPr>
          <a:xfrm>
            <a:off x="6687596" y="1672593"/>
            <a:ext cx="2701638" cy="18010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5" name="Picture 14"/>
          <p:cNvPicPr>
            <a:picLocks noChangeAspect="1"/>
          </p:cNvPicPr>
          <p:nvPr/>
        </p:nvPicPr>
        <p:blipFill rotWithShape="1">
          <a:blip r:embed="rId5"/>
          <a:srcRect l="11916" t="36473" r="76664" b="47405"/>
          <a:stretch/>
        </p:blipFill>
        <p:spPr>
          <a:xfrm>
            <a:off x="4270856" y="1593126"/>
            <a:ext cx="2088776" cy="165847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6" name="Picture 15"/>
          <p:cNvPicPr>
            <a:picLocks noChangeAspect="1"/>
          </p:cNvPicPr>
          <p:nvPr/>
        </p:nvPicPr>
        <p:blipFill rotWithShape="1">
          <a:blip r:embed="rId6" cstate="screen">
            <a:extLst>
              <a:ext uri="{28A0092B-C50C-407E-A947-70E740481C1C}">
                <a14:useLocalDpi xmlns:a14="http://schemas.microsoft.com/office/drawing/2010/main" val="0"/>
              </a:ext>
            </a:extLst>
          </a:blip>
          <a:srcRect l="25449" t="-256" r="29853" b="9970"/>
          <a:stretch/>
        </p:blipFill>
        <p:spPr>
          <a:xfrm>
            <a:off x="10742425" y="3815781"/>
            <a:ext cx="1036321" cy="279100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Picture 2"/>
          <p:cNvPicPr>
            <a:picLocks noChangeAspect="1"/>
          </p:cNvPicPr>
          <p:nvPr/>
        </p:nvPicPr>
        <p:blipFill rotWithShape="1">
          <a:blip r:embed="rId7"/>
          <a:srcRect l="48270" t="58949" r="35609" b="19372"/>
          <a:stretch/>
        </p:blipFill>
        <p:spPr>
          <a:xfrm rot="5400000">
            <a:off x="2252308" y="4630976"/>
            <a:ext cx="2249823" cy="170178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7" name="Picture 16"/>
          <p:cNvPicPr/>
          <p:nvPr/>
        </p:nvPicPr>
        <p:blipFill rotWithShape="1">
          <a:blip r:embed="rId8"/>
          <a:srcRect l="49616" t="58741" r="38747" b="24199"/>
          <a:stretch/>
        </p:blipFill>
        <p:spPr bwMode="auto">
          <a:xfrm rot="5400000">
            <a:off x="101071" y="4434121"/>
            <a:ext cx="2108222" cy="172696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53640926-AAD7-44D8-BBD7-CCE9431645EC}">
              <a14:shadowObscured xmlns:a14="http://schemas.microsoft.com/office/drawing/2010/main"/>
            </a:ext>
          </a:extLst>
        </p:spPr>
      </p:pic>
      <p:pic>
        <p:nvPicPr>
          <p:cNvPr id="18" name="Picture 17"/>
          <p:cNvPicPr/>
          <p:nvPr/>
        </p:nvPicPr>
        <p:blipFill rotWithShape="1">
          <a:blip r:embed="rId9"/>
          <a:srcRect l="13959" t="26945" r="51341" b="48237"/>
          <a:stretch/>
        </p:blipFill>
        <p:spPr bwMode="auto">
          <a:xfrm>
            <a:off x="4672239" y="4394036"/>
            <a:ext cx="3416611" cy="163449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53640926-AAD7-44D8-BBD7-CCE9431645EC}">
              <a14:shadowObscured xmlns:a14="http://schemas.microsoft.com/office/drawing/2010/main"/>
            </a:ext>
          </a:extLst>
        </p:spPr>
      </p:pic>
      <p:pic>
        <p:nvPicPr>
          <p:cNvPr id="2" name="Picture 1"/>
          <p:cNvPicPr>
            <a:picLocks noChangeAspect="1"/>
          </p:cNvPicPr>
          <p:nvPr/>
        </p:nvPicPr>
        <p:blipFill rotWithShape="1">
          <a:blip r:embed="rId10"/>
          <a:srcRect l="12893" t="26584" r="70654" b="38352"/>
          <a:stretch/>
        </p:blipFill>
        <p:spPr>
          <a:xfrm>
            <a:off x="8519387" y="4133088"/>
            <a:ext cx="1655202" cy="198424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509361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80">
                                          <p:stCondLst>
                                            <p:cond delay="0"/>
                                          </p:stCondLst>
                                        </p:cTn>
                                        <p:tgtEl>
                                          <p:spTgt spid="5"/>
                                        </p:tgtEl>
                                      </p:cBhvr>
                                    </p:animEffect>
                                    <p:anim calcmode="lin" valueType="num">
                                      <p:cBhvr>
                                        <p:cTn id="2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0" dur="26">
                                          <p:stCondLst>
                                            <p:cond delay="650"/>
                                          </p:stCondLst>
                                        </p:cTn>
                                        <p:tgtEl>
                                          <p:spTgt spid="5"/>
                                        </p:tgtEl>
                                      </p:cBhvr>
                                      <p:to x="100000" y="60000"/>
                                    </p:animScale>
                                    <p:animScale>
                                      <p:cBhvr>
                                        <p:cTn id="31" dur="166" decel="50000">
                                          <p:stCondLst>
                                            <p:cond delay="676"/>
                                          </p:stCondLst>
                                        </p:cTn>
                                        <p:tgtEl>
                                          <p:spTgt spid="5"/>
                                        </p:tgtEl>
                                      </p:cBhvr>
                                      <p:to x="100000" y="100000"/>
                                    </p:animScale>
                                    <p:animScale>
                                      <p:cBhvr>
                                        <p:cTn id="32" dur="26">
                                          <p:stCondLst>
                                            <p:cond delay="1312"/>
                                          </p:stCondLst>
                                        </p:cTn>
                                        <p:tgtEl>
                                          <p:spTgt spid="5"/>
                                        </p:tgtEl>
                                      </p:cBhvr>
                                      <p:to x="100000" y="80000"/>
                                    </p:animScale>
                                    <p:animScale>
                                      <p:cBhvr>
                                        <p:cTn id="33" dur="166" decel="50000">
                                          <p:stCondLst>
                                            <p:cond delay="1338"/>
                                          </p:stCondLst>
                                        </p:cTn>
                                        <p:tgtEl>
                                          <p:spTgt spid="5"/>
                                        </p:tgtEl>
                                      </p:cBhvr>
                                      <p:to x="100000" y="100000"/>
                                    </p:animScale>
                                    <p:animScale>
                                      <p:cBhvr>
                                        <p:cTn id="34" dur="26">
                                          <p:stCondLst>
                                            <p:cond delay="1642"/>
                                          </p:stCondLst>
                                        </p:cTn>
                                        <p:tgtEl>
                                          <p:spTgt spid="5"/>
                                        </p:tgtEl>
                                      </p:cBhvr>
                                      <p:to x="100000" y="90000"/>
                                    </p:animScale>
                                    <p:animScale>
                                      <p:cBhvr>
                                        <p:cTn id="35" dur="166" decel="50000">
                                          <p:stCondLst>
                                            <p:cond delay="1668"/>
                                          </p:stCondLst>
                                        </p:cTn>
                                        <p:tgtEl>
                                          <p:spTgt spid="5"/>
                                        </p:tgtEl>
                                      </p:cBhvr>
                                      <p:to x="100000" y="100000"/>
                                    </p:animScale>
                                    <p:animScale>
                                      <p:cBhvr>
                                        <p:cTn id="36" dur="26">
                                          <p:stCondLst>
                                            <p:cond delay="1808"/>
                                          </p:stCondLst>
                                        </p:cTn>
                                        <p:tgtEl>
                                          <p:spTgt spid="5"/>
                                        </p:tgtEl>
                                      </p:cBhvr>
                                      <p:to x="100000" y="95000"/>
                                    </p:animScale>
                                    <p:animScale>
                                      <p:cBhvr>
                                        <p:cTn id="37" dur="166" decel="50000">
                                          <p:stCondLst>
                                            <p:cond delay="1834"/>
                                          </p:stCondLst>
                                        </p:cTn>
                                        <p:tgtEl>
                                          <p:spTgt spid="5"/>
                                        </p:tgtEl>
                                      </p:cBhvr>
                                      <p:to x="100000" y="100000"/>
                                    </p:animScale>
                                  </p:childTnLst>
                                </p:cTn>
                              </p:par>
                            </p:childTnLst>
                          </p:cTn>
                        </p:par>
                        <p:par>
                          <p:cTn id="38" fill="hold">
                            <p:stCondLst>
                              <p:cond delay="4000"/>
                            </p:stCondLst>
                            <p:childTnLst>
                              <p:par>
                                <p:cTn id="39" presetID="26"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down)">
                                      <p:cBhvr>
                                        <p:cTn id="41" dur="580">
                                          <p:stCondLst>
                                            <p:cond delay="0"/>
                                          </p:stCondLst>
                                        </p:cTn>
                                        <p:tgtEl>
                                          <p:spTgt spid="9"/>
                                        </p:tgtEl>
                                      </p:cBhvr>
                                    </p:animEffect>
                                    <p:anim calcmode="lin" valueType="num">
                                      <p:cBhvr>
                                        <p:cTn id="4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7" dur="26">
                                          <p:stCondLst>
                                            <p:cond delay="650"/>
                                          </p:stCondLst>
                                        </p:cTn>
                                        <p:tgtEl>
                                          <p:spTgt spid="9"/>
                                        </p:tgtEl>
                                      </p:cBhvr>
                                      <p:to x="100000" y="60000"/>
                                    </p:animScale>
                                    <p:animScale>
                                      <p:cBhvr>
                                        <p:cTn id="48" dur="166" decel="50000">
                                          <p:stCondLst>
                                            <p:cond delay="676"/>
                                          </p:stCondLst>
                                        </p:cTn>
                                        <p:tgtEl>
                                          <p:spTgt spid="9"/>
                                        </p:tgtEl>
                                      </p:cBhvr>
                                      <p:to x="100000" y="100000"/>
                                    </p:animScale>
                                    <p:animScale>
                                      <p:cBhvr>
                                        <p:cTn id="49" dur="26">
                                          <p:stCondLst>
                                            <p:cond delay="1312"/>
                                          </p:stCondLst>
                                        </p:cTn>
                                        <p:tgtEl>
                                          <p:spTgt spid="9"/>
                                        </p:tgtEl>
                                      </p:cBhvr>
                                      <p:to x="100000" y="80000"/>
                                    </p:animScale>
                                    <p:animScale>
                                      <p:cBhvr>
                                        <p:cTn id="50" dur="166" decel="50000">
                                          <p:stCondLst>
                                            <p:cond delay="1338"/>
                                          </p:stCondLst>
                                        </p:cTn>
                                        <p:tgtEl>
                                          <p:spTgt spid="9"/>
                                        </p:tgtEl>
                                      </p:cBhvr>
                                      <p:to x="100000" y="100000"/>
                                    </p:animScale>
                                    <p:animScale>
                                      <p:cBhvr>
                                        <p:cTn id="51" dur="26">
                                          <p:stCondLst>
                                            <p:cond delay="1642"/>
                                          </p:stCondLst>
                                        </p:cTn>
                                        <p:tgtEl>
                                          <p:spTgt spid="9"/>
                                        </p:tgtEl>
                                      </p:cBhvr>
                                      <p:to x="100000" y="90000"/>
                                    </p:animScale>
                                    <p:animScale>
                                      <p:cBhvr>
                                        <p:cTn id="52" dur="166" decel="50000">
                                          <p:stCondLst>
                                            <p:cond delay="1668"/>
                                          </p:stCondLst>
                                        </p:cTn>
                                        <p:tgtEl>
                                          <p:spTgt spid="9"/>
                                        </p:tgtEl>
                                      </p:cBhvr>
                                      <p:to x="100000" y="100000"/>
                                    </p:animScale>
                                    <p:animScale>
                                      <p:cBhvr>
                                        <p:cTn id="53" dur="26">
                                          <p:stCondLst>
                                            <p:cond delay="1808"/>
                                          </p:stCondLst>
                                        </p:cTn>
                                        <p:tgtEl>
                                          <p:spTgt spid="9"/>
                                        </p:tgtEl>
                                      </p:cBhvr>
                                      <p:to x="100000" y="95000"/>
                                    </p:animScale>
                                    <p:animScale>
                                      <p:cBhvr>
                                        <p:cTn id="54" dur="166" decel="50000">
                                          <p:stCondLst>
                                            <p:cond delay="1834"/>
                                          </p:stCondLst>
                                        </p:cTn>
                                        <p:tgtEl>
                                          <p:spTgt spid="9"/>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wipe(down)">
                                      <p:cBhvr>
                                        <p:cTn id="57" dur="580">
                                          <p:stCondLst>
                                            <p:cond delay="0"/>
                                          </p:stCondLst>
                                        </p:cTn>
                                        <p:tgtEl>
                                          <p:spTgt spid="2"/>
                                        </p:tgtEl>
                                      </p:cBhvr>
                                    </p:animEffect>
                                    <p:anim calcmode="lin" valueType="num">
                                      <p:cBhvr>
                                        <p:cTn id="5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63" dur="26">
                                          <p:stCondLst>
                                            <p:cond delay="650"/>
                                          </p:stCondLst>
                                        </p:cTn>
                                        <p:tgtEl>
                                          <p:spTgt spid="2"/>
                                        </p:tgtEl>
                                      </p:cBhvr>
                                      <p:to x="100000" y="60000"/>
                                    </p:animScale>
                                    <p:animScale>
                                      <p:cBhvr>
                                        <p:cTn id="64" dur="166" decel="50000">
                                          <p:stCondLst>
                                            <p:cond delay="676"/>
                                          </p:stCondLst>
                                        </p:cTn>
                                        <p:tgtEl>
                                          <p:spTgt spid="2"/>
                                        </p:tgtEl>
                                      </p:cBhvr>
                                      <p:to x="100000" y="100000"/>
                                    </p:animScale>
                                    <p:animScale>
                                      <p:cBhvr>
                                        <p:cTn id="65" dur="26">
                                          <p:stCondLst>
                                            <p:cond delay="1312"/>
                                          </p:stCondLst>
                                        </p:cTn>
                                        <p:tgtEl>
                                          <p:spTgt spid="2"/>
                                        </p:tgtEl>
                                      </p:cBhvr>
                                      <p:to x="100000" y="80000"/>
                                    </p:animScale>
                                    <p:animScale>
                                      <p:cBhvr>
                                        <p:cTn id="66" dur="166" decel="50000">
                                          <p:stCondLst>
                                            <p:cond delay="1338"/>
                                          </p:stCondLst>
                                        </p:cTn>
                                        <p:tgtEl>
                                          <p:spTgt spid="2"/>
                                        </p:tgtEl>
                                      </p:cBhvr>
                                      <p:to x="100000" y="100000"/>
                                    </p:animScale>
                                    <p:animScale>
                                      <p:cBhvr>
                                        <p:cTn id="67" dur="26">
                                          <p:stCondLst>
                                            <p:cond delay="1642"/>
                                          </p:stCondLst>
                                        </p:cTn>
                                        <p:tgtEl>
                                          <p:spTgt spid="2"/>
                                        </p:tgtEl>
                                      </p:cBhvr>
                                      <p:to x="100000" y="90000"/>
                                    </p:animScale>
                                    <p:animScale>
                                      <p:cBhvr>
                                        <p:cTn id="68" dur="166" decel="50000">
                                          <p:stCondLst>
                                            <p:cond delay="1668"/>
                                          </p:stCondLst>
                                        </p:cTn>
                                        <p:tgtEl>
                                          <p:spTgt spid="2"/>
                                        </p:tgtEl>
                                      </p:cBhvr>
                                      <p:to x="100000" y="100000"/>
                                    </p:animScale>
                                    <p:animScale>
                                      <p:cBhvr>
                                        <p:cTn id="69" dur="26">
                                          <p:stCondLst>
                                            <p:cond delay="1808"/>
                                          </p:stCondLst>
                                        </p:cTn>
                                        <p:tgtEl>
                                          <p:spTgt spid="2"/>
                                        </p:tgtEl>
                                      </p:cBhvr>
                                      <p:to x="100000" y="95000"/>
                                    </p:animScale>
                                    <p:animScale>
                                      <p:cBhvr>
                                        <p:cTn id="70" dur="166" decel="50000">
                                          <p:stCondLst>
                                            <p:cond delay="1834"/>
                                          </p:stCondLst>
                                        </p:cTn>
                                        <p:tgtEl>
                                          <p:spTgt spid="2"/>
                                        </p:tgtEl>
                                      </p:cBhvr>
                                      <p:to x="100000" y="100000"/>
                                    </p:animScale>
                                  </p:childTnLst>
                                </p:cTn>
                              </p:par>
                            </p:childTnLst>
                          </p:cTn>
                        </p:par>
                        <p:par>
                          <p:cTn id="71" fill="hold">
                            <p:stCondLst>
                              <p:cond delay="6000"/>
                            </p:stCondLst>
                            <p:childTnLst>
                              <p:par>
                                <p:cTn id="72" presetID="26" presetClass="entr" presetSubtype="0" fill="hold" nodeType="after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wipe(down)">
                                      <p:cBhvr>
                                        <p:cTn id="74" dur="580">
                                          <p:stCondLst>
                                            <p:cond delay="0"/>
                                          </p:stCondLst>
                                        </p:cTn>
                                        <p:tgtEl>
                                          <p:spTgt spid="16"/>
                                        </p:tgtEl>
                                      </p:cBhvr>
                                    </p:animEffect>
                                    <p:anim calcmode="lin" valueType="num">
                                      <p:cBhvr>
                                        <p:cTn id="75"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80" dur="26">
                                          <p:stCondLst>
                                            <p:cond delay="650"/>
                                          </p:stCondLst>
                                        </p:cTn>
                                        <p:tgtEl>
                                          <p:spTgt spid="16"/>
                                        </p:tgtEl>
                                      </p:cBhvr>
                                      <p:to x="100000" y="60000"/>
                                    </p:animScale>
                                    <p:animScale>
                                      <p:cBhvr>
                                        <p:cTn id="81" dur="166" decel="50000">
                                          <p:stCondLst>
                                            <p:cond delay="676"/>
                                          </p:stCondLst>
                                        </p:cTn>
                                        <p:tgtEl>
                                          <p:spTgt spid="16"/>
                                        </p:tgtEl>
                                      </p:cBhvr>
                                      <p:to x="100000" y="100000"/>
                                    </p:animScale>
                                    <p:animScale>
                                      <p:cBhvr>
                                        <p:cTn id="82" dur="26">
                                          <p:stCondLst>
                                            <p:cond delay="1312"/>
                                          </p:stCondLst>
                                        </p:cTn>
                                        <p:tgtEl>
                                          <p:spTgt spid="16"/>
                                        </p:tgtEl>
                                      </p:cBhvr>
                                      <p:to x="100000" y="80000"/>
                                    </p:animScale>
                                    <p:animScale>
                                      <p:cBhvr>
                                        <p:cTn id="83" dur="166" decel="50000">
                                          <p:stCondLst>
                                            <p:cond delay="1338"/>
                                          </p:stCondLst>
                                        </p:cTn>
                                        <p:tgtEl>
                                          <p:spTgt spid="16"/>
                                        </p:tgtEl>
                                      </p:cBhvr>
                                      <p:to x="100000" y="100000"/>
                                    </p:animScale>
                                    <p:animScale>
                                      <p:cBhvr>
                                        <p:cTn id="84" dur="26">
                                          <p:stCondLst>
                                            <p:cond delay="1642"/>
                                          </p:stCondLst>
                                        </p:cTn>
                                        <p:tgtEl>
                                          <p:spTgt spid="16"/>
                                        </p:tgtEl>
                                      </p:cBhvr>
                                      <p:to x="100000" y="90000"/>
                                    </p:animScale>
                                    <p:animScale>
                                      <p:cBhvr>
                                        <p:cTn id="85" dur="166" decel="50000">
                                          <p:stCondLst>
                                            <p:cond delay="1668"/>
                                          </p:stCondLst>
                                        </p:cTn>
                                        <p:tgtEl>
                                          <p:spTgt spid="16"/>
                                        </p:tgtEl>
                                      </p:cBhvr>
                                      <p:to x="100000" y="100000"/>
                                    </p:animScale>
                                    <p:animScale>
                                      <p:cBhvr>
                                        <p:cTn id="86" dur="26">
                                          <p:stCondLst>
                                            <p:cond delay="1808"/>
                                          </p:stCondLst>
                                        </p:cTn>
                                        <p:tgtEl>
                                          <p:spTgt spid="16"/>
                                        </p:tgtEl>
                                      </p:cBhvr>
                                      <p:to x="100000" y="95000"/>
                                    </p:animScale>
                                    <p:animScale>
                                      <p:cBhvr>
                                        <p:cTn id="87" dur="166" decel="50000">
                                          <p:stCondLst>
                                            <p:cond delay="1834"/>
                                          </p:stCondLst>
                                        </p:cTn>
                                        <p:tgtEl>
                                          <p:spTgt spid="16"/>
                                        </p:tgtEl>
                                      </p:cBhvr>
                                      <p:to x="100000" y="100000"/>
                                    </p:animScale>
                                  </p:childTnLst>
                                </p:cTn>
                              </p:par>
                            </p:childTnLst>
                          </p:cTn>
                        </p:par>
                        <p:par>
                          <p:cTn id="88" fill="hold">
                            <p:stCondLst>
                              <p:cond delay="8000"/>
                            </p:stCondLst>
                            <p:childTnLst>
                              <p:par>
                                <p:cTn id="89" presetID="26" presetClass="entr" presetSubtype="0" fill="hold"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wipe(down)">
                                      <p:cBhvr>
                                        <p:cTn id="91" dur="580">
                                          <p:stCondLst>
                                            <p:cond delay="0"/>
                                          </p:stCondLst>
                                        </p:cTn>
                                        <p:tgtEl>
                                          <p:spTgt spid="15"/>
                                        </p:tgtEl>
                                      </p:cBhvr>
                                    </p:animEffect>
                                    <p:anim calcmode="lin" valueType="num">
                                      <p:cBhvr>
                                        <p:cTn id="92"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97" dur="26">
                                          <p:stCondLst>
                                            <p:cond delay="650"/>
                                          </p:stCondLst>
                                        </p:cTn>
                                        <p:tgtEl>
                                          <p:spTgt spid="15"/>
                                        </p:tgtEl>
                                      </p:cBhvr>
                                      <p:to x="100000" y="60000"/>
                                    </p:animScale>
                                    <p:animScale>
                                      <p:cBhvr>
                                        <p:cTn id="98" dur="166" decel="50000">
                                          <p:stCondLst>
                                            <p:cond delay="676"/>
                                          </p:stCondLst>
                                        </p:cTn>
                                        <p:tgtEl>
                                          <p:spTgt spid="15"/>
                                        </p:tgtEl>
                                      </p:cBhvr>
                                      <p:to x="100000" y="100000"/>
                                    </p:animScale>
                                    <p:animScale>
                                      <p:cBhvr>
                                        <p:cTn id="99" dur="26">
                                          <p:stCondLst>
                                            <p:cond delay="1312"/>
                                          </p:stCondLst>
                                        </p:cTn>
                                        <p:tgtEl>
                                          <p:spTgt spid="15"/>
                                        </p:tgtEl>
                                      </p:cBhvr>
                                      <p:to x="100000" y="80000"/>
                                    </p:animScale>
                                    <p:animScale>
                                      <p:cBhvr>
                                        <p:cTn id="100" dur="166" decel="50000">
                                          <p:stCondLst>
                                            <p:cond delay="1338"/>
                                          </p:stCondLst>
                                        </p:cTn>
                                        <p:tgtEl>
                                          <p:spTgt spid="15"/>
                                        </p:tgtEl>
                                      </p:cBhvr>
                                      <p:to x="100000" y="100000"/>
                                    </p:animScale>
                                    <p:animScale>
                                      <p:cBhvr>
                                        <p:cTn id="101" dur="26">
                                          <p:stCondLst>
                                            <p:cond delay="1642"/>
                                          </p:stCondLst>
                                        </p:cTn>
                                        <p:tgtEl>
                                          <p:spTgt spid="15"/>
                                        </p:tgtEl>
                                      </p:cBhvr>
                                      <p:to x="100000" y="90000"/>
                                    </p:animScale>
                                    <p:animScale>
                                      <p:cBhvr>
                                        <p:cTn id="102" dur="166" decel="50000">
                                          <p:stCondLst>
                                            <p:cond delay="1668"/>
                                          </p:stCondLst>
                                        </p:cTn>
                                        <p:tgtEl>
                                          <p:spTgt spid="15"/>
                                        </p:tgtEl>
                                      </p:cBhvr>
                                      <p:to x="100000" y="100000"/>
                                    </p:animScale>
                                    <p:animScale>
                                      <p:cBhvr>
                                        <p:cTn id="103" dur="26">
                                          <p:stCondLst>
                                            <p:cond delay="1808"/>
                                          </p:stCondLst>
                                        </p:cTn>
                                        <p:tgtEl>
                                          <p:spTgt spid="15"/>
                                        </p:tgtEl>
                                      </p:cBhvr>
                                      <p:to x="100000" y="95000"/>
                                    </p:animScale>
                                    <p:animScale>
                                      <p:cBhvr>
                                        <p:cTn id="104" dur="166" decel="50000">
                                          <p:stCondLst>
                                            <p:cond delay="1834"/>
                                          </p:stCondLst>
                                        </p:cTn>
                                        <p:tgtEl>
                                          <p:spTgt spid="15"/>
                                        </p:tgtEl>
                                      </p:cBhvr>
                                      <p:to x="100000" y="100000"/>
                                    </p:animScale>
                                  </p:childTnLst>
                                </p:cTn>
                              </p:par>
                              <p:par>
                                <p:cTn id="105" presetID="26" presetClass="entr" presetSubtype="0"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wipe(down)">
                                      <p:cBhvr>
                                        <p:cTn id="107" dur="580">
                                          <p:stCondLst>
                                            <p:cond delay="0"/>
                                          </p:stCondLst>
                                        </p:cTn>
                                        <p:tgtEl>
                                          <p:spTgt spid="17"/>
                                        </p:tgtEl>
                                      </p:cBhvr>
                                    </p:animEffect>
                                    <p:anim calcmode="lin" valueType="num">
                                      <p:cBhvr>
                                        <p:cTn id="108"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13" dur="26">
                                          <p:stCondLst>
                                            <p:cond delay="650"/>
                                          </p:stCondLst>
                                        </p:cTn>
                                        <p:tgtEl>
                                          <p:spTgt spid="17"/>
                                        </p:tgtEl>
                                      </p:cBhvr>
                                      <p:to x="100000" y="60000"/>
                                    </p:animScale>
                                    <p:animScale>
                                      <p:cBhvr>
                                        <p:cTn id="114" dur="166" decel="50000">
                                          <p:stCondLst>
                                            <p:cond delay="676"/>
                                          </p:stCondLst>
                                        </p:cTn>
                                        <p:tgtEl>
                                          <p:spTgt spid="17"/>
                                        </p:tgtEl>
                                      </p:cBhvr>
                                      <p:to x="100000" y="100000"/>
                                    </p:animScale>
                                    <p:animScale>
                                      <p:cBhvr>
                                        <p:cTn id="115" dur="26">
                                          <p:stCondLst>
                                            <p:cond delay="1312"/>
                                          </p:stCondLst>
                                        </p:cTn>
                                        <p:tgtEl>
                                          <p:spTgt spid="17"/>
                                        </p:tgtEl>
                                      </p:cBhvr>
                                      <p:to x="100000" y="80000"/>
                                    </p:animScale>
                                    <p:animScale>
                                      <p:cBhvr>
                                        <p:cTn id="116" dur="166" decel="50000">
                                          <p:stCondLst>
                                            <p:cond delay="1338"/>
                                          </p:stCondLst>
                                        </p:cTn>
                                        <p:tgtEl>
                                          <p:spTgt spid="17"/>
                                        </p:tgtEl>
                                      </p:cBhvr>
                                      <p:to x="100000" y="100000"/>
                                    </p:animScale>
                                    <p:animScale>
                                      <p:cBhvr>
                                        <p:cTn id="117" dur="26">
                                          <p:stCondLst>
                                            <p:cond delay="1642"/>
                                          </p:stCondLst>
                                        </p:cTn>
                                        <p:tgtEl>
                                          <p:spTgt spid="17"/>
                                        </p:tgtEl>
                                      </p:cBhvr>
                                      <p:to x="100000" y="90000"/>
                                    </p:animScale>
                                    <p:animScale>
                                      <p:cBhvr>
                                        <p:cTn id="118" dur="166" decel="50000">
                                          <p:stCondLst>
                                            <p:cond delay="1668"/>
                                          </p:stCondLst>
                                        </p:cTn>
                                        <p:tgtEl>
                                          <p:spTgt spid="17"/>
                                        </p:tgtEl>
                                      </p:cBhvr>
                                      <p:to x="100000" y="100000"/>
                                    </p:animScale>
                                    <p:animScale>
                                      <p:cBhvr>
                                        <p:cTn id="119" dur="26">
                                          <p:stCondLst>
                                            <p:cond delay="1808"/>
                                          </p:stCondLst>
                                        </p:cTn>
                                        <p:tgtEl>
                                          <p:spTgt spid="17"/>
                                        </p:tgtEl>
                                      </p:cBhvr>
                                      <p:to x="100000" y="95000"/>
                                    </p:animScale>
                                    <p:animScale>
                                      <p:cBhvr>
                                        <p:cTn id="120" dur="166" decel="50000">
                                          <p:stCondLst>
                                            <p:cond delay="1834"/>
                                          </p:stCondLst>
                                        </p:cTn>
                                        <p:tgtEl>
                                          <p:spTgt spid="17"/>
                                        </p:tgtEl>
                                      </p:cBhvr>
                                      <p:to x="100000" y="100000"/>
                                    </p:animScale>
                                  </p:childTnLst>
                                </p:cTn>
                              </p:par>
                            </p:childTnLst>
                          </p:cTn>
                        </p:par>
                        <p:par>
                          <p:cTn id="121" fill="hold">
                            <p:stCondLst>
                              <p:cond delay="10000"/>
                            </p:stCondLst>
                            <p:childTnLst>
                              <p:par>
                                <p:cTn id="122" presetID="26" presetClass="entr" presetSubtype="0" fill="hold" nodeType="afterEffect">
                                  <p:stCondLst>
                                    <p:cond delay="0"/>
                                  </p:stCondLst>
                                  <p:childTnLst>
                                    <p:set>
                                      <p:cBhvr>
                                        <p:cTn id="123" dur="1" fill="hold">
                                          <p:stCondLst>
                                            <p:cond delay="0"/>
                                          </p:stCondLst>
                                        </p:cTn>
                                        <p:tgtEl>
                                          <p:spTgt spid="3"/>
                                        </p:tgtEl>
                                        <p:attrNameLst>
                                          <p:attrName>style.visibility</p:attrName>
                                        </p:attrNameLst>
                                      </p:cBhvr>
                                      <p:to>
                                        <p:strVal val="visible"/>
                                      </p:to>
                                    </p:set>
                                    <p:animEffect transition="in" filter="wipe(down)">
                                      <p:cBhvr>
                                        <p:cTn id="124" dur="580">
                                          <p:stCondLst>
                                            <p:cond delay="0"/>
                                          </p:stCondLst>
                                        </p:cTn>
                                        <p:tgtEl>
                                          <p:spTgt spid="3"/>
                                        </p:tgtEl>
                                      </p:cBhvr>
                                    </p:animEffect>
                                    <p:anim calcmode="lin" valueType="num">
                                      <p:cBhvr>
                                        <p:cTn id="125"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26"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27"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28"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9"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0" dur="26">
                                          <p:stCondLst>
                                            <p:cond delay="650"/>
                                          </p:stCondLst>
                                        </p:cTn>
                                        <p:tgtEl>
                                          <p:spTgt spid="3"/>
                                        </p:tgtEl>
                                      </p:cBhvr>
                                      <p:to x="100000" y="60000"/>
                                    </p:animScale>
                                    <p:animScale>
                                      <p:cBhvr>
                                        <p:cTn id="131" dur="166" decel="50000">
                                          <p:stCondLst>
                                            <p:cond delay="676"/>
                                          </p:stCondLst>
                                        </p:cTn>
                                        <p:tgtEl>
                                          <p:spTgt spid="3"/>
                                        </p:tgtEl>
                                      </p:cBhvr>
                                      <p:to x="100000" y="100000"/>
                                    </p:animScale>
                                    <p:animScale>
                                      <p:cBhvr>
                                        <p:cTn id="132" dur="26">
                                          <p:stCondLst>
                                            <p:cond delay="1312"/>
                                          </p:stCondLst>
                                        </p:cTn>
                                        <p:tgtEl>
                                          <p:spTgt spid="3"/>
                                        </p:tgtEl>
                                      </p:cBhvr>
                                      <p:to x="100000" y="80000"/>
                                    </p:animScale>
                                    <p:animScale>
                                      <p:cBhvr>
                                        <p:cTn id="133" dur="166" decel="50000">
                                          <p:stCondLst>
                                            <p:cond delay="1338"/>
                                          </p:stCondLst>
                                        </p:cTn>
                                        <p:tgtEl>
                                          <p:spTgt spid="3"/>
                                        </p:tgtEl>
                                      </p:cBhvr>
                                      <p:to x="100000" y="100000"/>
                                    </p:animScale>
                                    <p:animScale>
                                      <p:cBhvr>
                                        <p:cTn id="134" dur="26">
                                          <p:stCondLst>
                                            <p:cond delay="1642"/>
                                          </p:stCondLst>
                                        </p:cTn>
                                        <p:tgtEl>
                                          <p:spTgt spid="3"/>
                                        </p:tgtEl>
                                      </p:cBhvr>
                                      <p:to x="100000" y="90000"/>
                                    </p:animScale>
                                    <p:animScale>
                                      <p:cBhvr>
                                        <p:cTn id="135" dur="166" decel="50000">
                                          <p:stCondLst>
                                            <p:cond delay="1668"/>
                                          </p:stCondLst>
                                        </p:cTn>
                                        <p:tgtEl>
                                          <p:spTgt spid="3"/>
                                        </p:tgtEl>
                                      </p:cBhvr>
                                      <p:to x="100000" y="100000"/>
                                    </p:animScale>
                                    <p:animScale>
                                      <p:cBhvr>
                                        <p:cTn id="136" dur="26">
                                          <p:stCondLst>
                                            <p:cond delay="1808"/>
                                          </p:stCondLst>
                                        </p:cTn>
                                        <p:tgtEl>
                                          <p:spTgt spid="3"/>
                                        </p:tgtEl>
                                      </p:cBhvr>
                                      <p:to x="100000" y="95000"/>
                                    </p:animScale>
                                    <p:animScale>
                                      <p:cBhvr>
                                        <p:cTn id="137" dur="166" decel="50000">
                                          <p:stCondLst>
                                            <p:cond delay="1834"/>
                                          </p:stCondLst>
                                        </p:cTn>
                                        <p:tgtEl>
                                          <p:spTgt spid="3"/>
                                        </p:tgtEl>
                                      </p:cBhvr>
                                      <p:to x="100000" y="100000"/>
                                    </p:animScale>
                                  </p:childTnLst>
                                </p:cTn>
                              </p:par>
                              <p:par>
                                <p:cTn id="138" presetID="26" presetClass="entr" presetSubtype="0" fill="hold" nodeType="with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wipe(down)">
                                      <p:cBhvr>
                                        <p:cTn id="140" dur="580">
                                          <p:stCondLst>
                                            <p:cond delay="0"/>
                                          </p:stCondLst>
                                        </p:cTn>
                                        <p:tgtEl>
                                          <p:spTgt spid="18"/>
                                        </p:tgtEl>
                                      </p:cBhvr>
                                    </p:animEffect>
                                    <p:anim calcmode="lin" valueType="num">
                                      <p:cBhvr>
                                        <p:cTn id="141"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46" dur="26">
                                          <p:stCondLst>
                                            <p:cond delay="650"/>
                                          </p:stCondLst>
                                        </p:cTn>
                                        <p:tgtEl>
                                          <p:spTgt spid="18"/>
                                        </p:tgtEl>
                                      </p:cBhvr>
                                      <p:to x="100000" y="60000"/>
                                    </p:animScale>
                                    <p:animScale>
                                      <p:cBhvr>
                                        <p:cTn id="147" dur="166" decel="50000">
                                          <p:stCondLst>
                                            <p:cond delay="676"/>
                                          </p:stCondLst>
                                        </p:cTn>
                                        <p:tgtEl>
                                          <p:spTgt spid="18"/>
                                        </p:tgtEl>
                                      </p:cBhvr>
                                      <p:to x="100000" y="100000"/>
                                    </p:animScale>
                                    <p:animScale>
                                      <p:cBhvr>
                                        <p:cTn id="148" dur="26">
                                          <p:stCondLst>
                                            <p:cond delay="1312"/>
                                          </p:stCondLst>
                                        </p:cTn>
                                        <p:tgtEl>
                                          <p:spTgt spid="18"/>
                                        </p:tgtEl>
                                      </p:cBhvr>
                                      <p:to x="100000" y="80000"/>
                                    </p:animScale>
                                    <p:animScale>
                                      <p:cBhvr>
                                        <p:cTn id="149" dur="166" decel="50000">
                                          <p:stCondLst>
                                            <p:cond delay="1338"/>
                                          </p:stCondLst>
                                        </p:cTn>
                                        <p:tgtEl>
                                          <p:spTgt spid="18"/>
                                        </p:tgtEl>
                                      </p:cBhvr>
                                      <p:to x="100000" y="100000"/>
                                    </p:animScale>
                                    <p:animScale>
                                      <p:cBhvr>
                                        <p:cTn id="150" dur="26">
                                          <p:stCondLst>
                                            <p:cond delay="1642"/>
                                          </p:stCondLst>
                                        </p:cTn>
                                        <p:tgtEl>
                                          <p:spTgt spid="18"/>
                                        </p:tgtEl>
                                      </p:cBhvr>
                                      <p:to x="100000" y="90000"/>
                                    </p:animScale>
                                    <p:animScale>
                                      <p:cBhvr>
                                        <p:cTn id="151" dur="166" decel="50000">
                                          <p:stCondLst>
                                            <p:cond delay="1668"/>
                                          </p:stCondLst>
                                        </p:cTn>
                                        <p:tgtEl>
                                          <p:spTgt spid="18"/>
                                        </p:tgtEl>
                                      </p:cBhvr>
                                      <p:to x="100000" y="100000"/>
                                    </p:animScale>
                                    <p:animScale>
                                      <p:cBhvr>
                                        <p:cTn id="152" dur="26">
                                          <p:stCondLst>
                                            <p:cond delay="1808"/>
                                          </p:stCondLst>
                                        </p:cTn>
                                        <p:tgtEl>
                                          <p:spTgt spid="18"/>
                                        </p:tgtEl>
                                      </p:cBhvr>
                                      <p:to x="100000" y="95000"/>
                                    </p:animScale>
                                    <p:animScale>
                                      <p:cBhvr>
                                        <p:cTn id="153" dur="166" decel="50000">
                                          <p:stCondLst>
                                            <p:cond delay="1834"/>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Wave 3"/>
          <p:cNvSpPr/>
          <p:nvPr/>
        </p:nvSpPr>
        <p:spPr>
          <a:xfrm>
            <a:off x="3471535" y="-77599"/>
            <a:ext cx="5261811" cy="1507958"/>
          </a:xfrm>
          <a:prstGeom prst="wave">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solidFill>
                  <a:srgbClr val="000099"/>
                </a:solidFill>
              </a:rPr>
              <a:t>Positive Behaviour Support (PBS)</a:t>
            </a:r>
            <a:endParaRPr lang="en-GB" sz="4000" dirty="0">
              <a:solidFill>
                <a:srgbClr val="000099"/>
              </a:solidFill>
            </a:endParaRPr>
          </a:p>
        </p:txBody>
      </p:sp>
      <p:sp>
        <p:nvSpPr>
          <p:cNvPr id="5" name="Wave 4"/>
          <p:cNvSpPr/>
          <p:nvPr/>
        </p:nvSpPr>
        <p:spPr>
          <a:xfrm>
            <a:off x="3197375" y="1306963"/>
            <a:ext cx="8882330" cy="4612574"/>
          </a:xfrm>
          <a:prstGeom prst="wave">
            <a:avLst>
              <a:gd name="adj1" fmla="val 12500"/>
              <a:gd name="adj2" fmla="val -97"/>
            </a:avLst>
          </a:prstGeom>
          <a:solidFill>
            <a:srgbClr val="00B0F0"/>
          </a:solidFill>
          <a:ln w="76200">
            <a:solidFill>
              <a:schemeClr val="tx1"/>
            </a:solidFill>
          </a:ln>
        </p:spPr>
        <p:style>
          <a:lnRef idx="2">
            <a:schemeClr val="accent3"/>
          </a:lnRef>
          <a:fillRef idx="1">
            <a:schemeClr val="lt1"/>
          </a:fillRef>
          <a:effectRef idx="0">
            <a:schemeClr val="accent3"/>
          </a:effectRef>
          <a:fontRef idx="minor">
            <a:schemeClr val="dk1"/>
          </a:fontRef>
        </p:style>
        <p:txBody>
          <a:bodyPr rtlCol="0" anchor="ctr"/>
          <a:lstStyle/>
          <a:p>
            <a:r>
              <a:rPr lang="en-GB" sz="1600" dirty="0" err="1"/>
              <a:t>Durants</a:t>
            </a:r>
            <a:r>
              <a:rPr lang="en-GB" sz="1600" dirty="0"/>
              <a:t> school has adopted the PBS (Positive Behaviour Support)  approach. The focus of Positive Behaviour Support is on supporting pupils to be happy and to participate within their family, school and community. Recognising the things that help a pupil to be happy and supporting them with this will help their participation in meaningful activities and use of positive ways to communicate. </a:t>
            </a:r>
            <a:r>
              <a:rPr lang="en-GB" sz="1600" dirty="0" err="1"/>
              <a:t>Durants</a:t>
            </a:r>
            <a:r>
              <a:rPr lang="en-GB" sz="1600" dirty="0"/>
              <a:t> School is adapting the framework provided by “The Zones of Regulation: A curriculum designed to foster self-regulation and emotional control</a:t>
            </a:r>
            <a:r>
              <a:rPr lang="en-GB" sz="1600" dirty="0" smtClean="0"/>
              <a:t>”. This </a:t>
            </a:r>
            <a:r>
              <a:rPr lang="en-GB" sz="1600" dirty="0"/>
              <a:t>promotes a focus on understanding the emotional state of the pupil and focusing on the personalising the proactive strategies that support each pupil to be happy, calm and ready to participate &amp; learn.</a:t>
            </a:r>
          </a:p>
        </p:txBody>
      </p:sp>
      <p:pic>
        <p:nvPicPr>
          <p:cNvPr id="2050" name="Picture 1" descr="image001"/>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393397" y="4462180"/>
            <a:ext cx="3078138" cy="216712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p:nvPr/>
        </p:nvPicPr>
        <p:blipFill rotWithShape="1">
          <a:blip r:embed="rId3"/>
          <a:srcRect l="5983" t="34981" r="82052" b="45165"/>
          <a:stretch/>
        </p:blipFill>
        <p:spPr bwMode="auto">
          <a:xfrm>
            <a:off x="4740610" y="4698847"/>
            <a:ext cx="1296924" cy="151808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53640926-AAD7-44D8-BBD7-CCE9431645EC}">
              <a14:shadowObscured xmlns:a14="http://schemas.microsoft.com/office/drawing/2010/main"/>
            </a:ext>
          </a:extLst>
        </p:spPr>
      </p:pic>
      <p:pic>
        <p:nvPicPr>
          <p:cNvPr id="7" name="Picture 6"/>
          <p:cNvPicPr/>
          <p:nvPr/>
        </p:nvPicPr>
        <p:blipFill rotWithShape="1">
          <a:blip r:embed="rId4"/>
          <a:srcRect l="59694" t="58145" r="24219" b="34138"/>
          <a:stretch/>
        </p:blipFill>
        <p:spPr bwMode="auto">
          <a:xfrm rot="5400000">
            <a:off x="-1137739" y="1587222"/>
            <a:ext cx="4307103" cy="14428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obliqueBottomRight"/>
            <a:lightRig rig="threePt" dir="t"/>
          </a:scene3d>
          <a:sp3d contourW="6350" prstMaterial="matte">
            <a:bevelT w="101600" h="101600" prst="artDeco"/>
            <a:contourClr>
              <a:srgbClr val="969696"/>
            </a:contourClr>
          </a:sp3d>
          <a:extLst>
            <a:ext uri="{53640926-AAD7-44D8-BBD7-CCE9431645EC}">
              <a14:shadowObscured xmlns:a14="http://schemas.microsoft.com/office/drawing/2010/main"/>
            </a:ext>
          </a:extLst>
        </p:spPr>
      </p:pic>
      <p:sp>
        <p:nvSpPr>
          <p:cNvPr id="2" name="Rounded Rectangle 1"/>
          <p:cNvSpPr/>
          <p:nvPr/>
        </p:nvSpPr>
        <p:spPr>
          <a:xfrm>
            <a:off x="4590668" y="6024647"/>
            <a:ext cx="1353312" cy="499551"/>
          </a:xfrm>
          <a:prstGeom prst="roundRect">
            <a:avLst/>
          </a:prstGeom>
          <a:noFill/>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Individual</a:t>
            </a:r>
            <a:endParaRPr lang="en-GB" dirty="0"/>
          </a:p>
        </p:txBody>
      </p:sp>
      <p:sp>
        <p:nvSpPr>
          <p:cNvPr id="8" name="Rounded Rectangle 7"/>
          <p:cNvSpPr/>
          <p:nvPr/>
        </p:nvSpPr>
        <p:spPr>
          <a:xfrm>
            <a:off x="819935" y="6358449"/>
            <a:ext cx="1353312" cy="499551"/>
          </a:xfrm>
          <a:prstGeom prst="roundRect">
            <a:avLst/>
          </a:prstGeom>
          <a:noFill/>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Wall chart</a:t>
            </a:r>
            <a:endParaRPr lang="en-GB" dirty="0"/>
          </a:p>
        </p:txBody>
      </p:sp>
      <p:sp>
        <p:nvSpPr>
          <p:cNvPr id="9" name="Rounded Rectangle 8"/>
          <p:cNvSpPr/>
          <p:nvPr/>
        </p:nvSpPr>
        <p:spPr>
          <a:xfrm>
            <a:off x="1691187" y="259915"/>
            <a:ext cx="1353312" cy="832929"/>
          </a:xfrm>
          <a:prstGeom prst="roundRect">
            <a:avLst/>
          </a:prstGeom>
          <a:noFill/>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With morning schedule</a:t>
            </a:r>
            <a:endParaRPr lang="en-GB" dirty="0"/>
          </a:p>
        </p:txBody>
      </p:sp>
    </p:spTree>
    <p:extLst>
      <p:ext uri="{BB962C8B-B14F-4D97-AF65-F5344CB8AC3E}">
        <p14:creationId xmlns:p14="http://schemas.microsoft.com/office/powerpoint/2010/main" val="176587434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80">
                                          <p:stCondLst>
                                            <p:cond delay="0"/>
                                          </p:stCondLst>
                                        </p:cTn>
                                        <p:tgtEl>
                                          <p:spTgt spid="8"/>
                                        </p:tgtEl>
                                      </p:cBhvr>
                                    </p:animEffect>
                                    <p:anim calcmode="lin" valueType="num">
                                      <p:cBhvr>
                                        <p:cTn id="1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7" dur="26">
                                          <p:stCondLst>
                                            <p:cond delay="650"/>
                                          </p:stCondLst>
                                        </p:cTn>
                                        <p:tgtEl>
                                          <p:spTgt spid="8"/>
                                        </p:tgtEl>
                                      </p:cBhvr>
                                      <p:to x="100000" y="60000"/>
                                    </p:animScale>
                                    <p:animScale>
                                      <p:cBhvr>
                                        <p:cTn id="18" dur="166" decel="50000">
                                          <p:stCondLst>
                                            <p:cond delay="676"/>
                                          </p:stCondLst>
                                        </p:cTn>
                                        <p:tgtEl>
                                          <p:spTgt spid="8"/>
                                        </p:tgtEl>
                                      </p:cBhvr>
                                      <p:to x="100000" y="100000"/>
                                    </p:animScale>
                                    <p:animScale>
                                      <p:cBhvr>
                                        <p:cTn id="19" dur="26">
                                          <p:stCondLst>
                                            <p:cond delay="1312"/>
                                          </p:stCondLst>
                                        </p:cTn>
                                        <p:tgtEl>
                                          <p:spTgt spid="8"/>
                                        </p:tgtEl>
                                      </p:cBhvr>
                                      <p:to x="100000" y="80000"/>
                                    </p:animScale>
                                    <p:animScale>
                                      <p:cBhvr>
                                        <p:cTn id="20" dur="166" decel="50000">
                                          <p:stCondLst>
                                            <p:cond delay="1338"/>
                                          </p:stCondLst>
                                        </p:cTn>
                                        <p:tgtEl>
                                          <p:spTgt spid="8"/>
                                        </p:tgtEl>
                                      </p:cBhvr>
                                      <p:to x="100000" y="100000"/>
                                    </p:animScale>
                                    <p:animScale>
                                      <p:cBhvr>
                                        <p:cTn id="21" dur="26">
                                          <p:stCondLst>
                                            <p:cond delay="1642"/>
                                          </p:stCondLst>
                                        </p:cTn>
                                        <p:tgtEl>
                                          <p:spTgt spid="8"/>
                                        </p:tgtEl>
                                      </p:cBhvr>
                                      <p:to x="100000" y="90000"/>
                                    </p:animScale>
                                    <p:animScale>
                                      <p:cBhvr>
                                        <p:cTn id="22" dur="166" decel="50000">
                                          <p:stCondLst>
                                            <p:cond delay="1668"/>
                                          </p:stCondLst>
                                        </p:cTn>
                                        <p:tgtEl>
                                          <p:spTgt spid="8"/>
                                        </p:tgtEl>
                                      </p:cBhvr>
                                      <p:to x="100000" y="100000"/>
                                    </p:animScale>
                                    <p:animScale>
                                      <p:cBhvr>
                                        <p:cTn id="23" dur="26">
                                          <p:stCondLst>
                                            <p:cond delay="1808"/>
                                          </p:stCondLst>
                                        </p:cTn>
                                        <p:tgtEl>
                                          <p:spTgt spid="8"/>
                                        </p:tgtEl>
                                      </p:cBhvr>
                                      <p:to x="100000" y="95000"/>
                                    </p:animScale>
                                    <p:animScale>
                                      <p:cBhvr>
                                        <p:cTn id="24" dur="166" decel="50000">
                                          <p:stCondLst>
                                            <p:cond delay="1834"/>
                                          </p:stCondLst>
                                        </p:cTn>
                                        <p:tgtEl>
                                          <p:spTgt spid="8"/>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par>
                                <p:cTn id="32" presetID="26" presetClass="entr" presetSubtype="0" fill="hold" grpId="0"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down)">
                                      <p:cBhvr>
                                        <p:cTn id="34" dur="580">
                                          <p:stCondLst>
                                            <p:cond delay="0"/>
                                          </p:stCondLst>
                                        </p:cTn>
                                        <p:tgtEl>
                                          <p:spTgt spid="2"/>
                                        </p:tgtEl>
                                      </p:cBhvr>
                                    </p:animEffect>
                                    <p:anim calcmode="lin" valueType="num">
                                      <p:cBhvr>
                                        <p:cTn id="3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0" dur="26">
                                          <p:stCondLst>
                                            <p:cond delay="650"/>
                                          </p:stCondLst>
                                        </p:cTn>
                                        <p:tgtEl>
                                          <p:spTgt spid="2"/>
                                        </p:tgtEl>
                                      </p:cBhvr>
                                      <p:to x="100000" y="60000"/>
                                    </p:animScale>
                                    <p:animScale>
                                      <p:cBhvr>
                                        <p:cTn id="41" dur="166" decel="50000">
                                          <p:stCondLst>
                                            <p:cond delay="676"/>
                                          </p:stCondLst>
                                        </p:cTn>
                                        <p:tgtEl>
                                          <p:spTgt spid="2"/>
                                        </p:tgtEl>
                                      </p:cBhvr>
                                      <p:to x="100000" y="100000"/>
                                    </p:animScale>
                                    <p:animScale>
                                      <p:cBhvr>
                                        <p:cTn id="42" dur="26">
                                          <p:stCondLst>
                                            <p:cond delay="1312"/>
                                          </p:stCondLst>
                                        </p:cTn>
                                        <p:tgtEl>
                                          <p:spTgt spid="2"/>
                                        </p:tgtEl>
                                      </p:cBhvr>
                                      <p:to x="100000" y="80000"/>
                                    </p:animScale>
                                    <p:animScale>
                                      <p:cBhvr>
                                        <p:cTn id="43" dur="166" decel="50000">
                                          <p:stCondLst>
                                            <p:cond delay="1338"/>
                                          </p:stCondLst>
                                        </p:cTn>
                                        <p:tgtEl>
                                          <p:spTgt spid="2"/>
                                        </p:tgtEl>
                                      </p:cBhvr>
                                      <p:to x="100000" y="100000"/>
                                    </p:animScale>
                                    <p:animScale>
                                      <p:cBhvr>
                                        <p:cTn id="44" dur="26">
                                          <p:stCondLst>
                                            <p:cond delay="1642"/>
                                          </p:stCondLst>
                                        </p:cTn>
                                        <p:tgtEl>
                                          <p:spTgt spid="2"/>
                                        </p:tgtEl>
                                      </p:cBhvr>
                                      <p:to x="100000" y="90000"/>
                                    </p:animScale>
                                    <p:animScale>
                                      <p:cBhvr>
                                        <p:cTn id="45" dur="166" decel="50000">
                                          <p:stCondLst>
                                            <p:cond delay="1668"/>
                                          </p:stCondLst>
                                        </p:cTn>
                                        <p:tgtEl>
                                          <p:spTgt spid="2"/>
                                        </p:tgtEl>
                                      </p:cBhvr>
                                      <p:to x="100000" y="100000"/>
                                    </p:animScale>
                                    <p:animScale>
                                      <p:cBhvr>
                                        <p:cTn id="46" dur="26">
                                          <p:stCondLst>
                                            <p:cond delay="1808"/>
                                          </p:stCondLst>
                                        </p:cTn>
                                        <p:tgtEl>
                                          <p:spTgt spid="2"/>
                                        </p:tgtEl>
                                      </p:cBhvr>
                                      <p:to x="100000" y="95000"/>
                                    </p:animScale>
                                    <p:animScale>
                                      <p:cBhvr>
                                        <p:cTn id="47" dur="166" decel="50000">
                                          <p:stCondLst>
                                            <p:cond delay="1834"/>
                                          </p:stCondLst>
                                        </p:cTn>
                                        <p:tgtEl>
                                          <p:spTgt spid="2"/>
                                        </p:tgtEl>
                                      </p:cBhvr>
                                      <p:to x="100000" y="100000"/>
                                    </p:animScale>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ppt_x"/>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6" presetClass="entr" presetSubtype="0"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80">
                                          <p:stCondLst>
                                            <p:cond delay="0"/>
                                          </p:stCondLst>
                                        </p:cTn>
                                        <p:tgtEl>
                                          <p:spTgt spid="9"/>
                                        </p:tgtEl>
                                      </p:cBhvr>
                                    </p:animEffect>
                                    <p:anim calcmode="lin" valueType="num">
                                      <p:cBhvr>
                                        <p:cTn id="5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2" dur="26">
                                          <p:stCondLst>
                                            <p:cond delay="650"/>
                                          </p:stCondLst>
                                        </p:cTn>
                                        <p:tgtEl>
                                          <p:spTgt spid="9"/>
                                        </p:tgtEl>
                                      </p:cBhvr>
                                      <p:to x="100000" y="60000"/>
                                    </p:animScale>
                                    <p:animScale>
                                      <p:cBhvr>
                                        <p:cTn id="63" dur="166" decel="50000">
                                          <p:stCondLst>
                                            <p:cond delay="676"/>
                                          </p:stCondLst>
                                        </p:cTn>
                                        <p:tgtEl>
                                          <p:spTgt spid="9"/>
                                        </p:tgtEl>
                                      </p:cBhvr>
                                      <p:to x="100000" y="100000"/>
                                    </p:animScale>
                                    <p:animScale>
                                      <p:cBhvr>
                                        <p:cTn id="64" dur="26">
                                          <p:stCondLst>
                                            <p:cond delay="1312"/>
                                          </p:stCondLst>
                                        </p:cTn>
                                        <p:tgtEl>
                                          <p:spTgt spid="9"/>
                                        </p:tgtEl>
                                      </p:cBhvr>
                                      <p:to x="100000" y="80000"/>
                                    </p:animScale>
                                    <p:animScale>
                                      <p:cBhvr>
                                        <p:cTn id="65" dur="166" decel="50000">
                                          <p:stCondLst>
                                            <p:cond delay="1338"/>
                                          </p:stCondLst>
                                        </p:cTn>
                                        <p:tgtEl>
                                          <p:spTgt spid="9"/>
                                        </p:tgtEl>
                                      </p:cBhvr>
                                      <p:to x="100000" y="100000"/>
                                    </p:animScale>
                                    <p:animScale>
                                      <p:cBhvr>
                                        <p:cTn id="66" dur="26">
                                          <p:stCondLst>
                                            <p:cond delay="1642"/>
                                          </p:stCondLst>
                                        </p:cTn>
                                        <p:tgtEl>
                                          <p:spTgt spid="9"/>
                                        </p:tgtEl>
                                      </p:cBhvr>
                                      <p:to x="100000" y="90000"/>
                                    </p:animScale>
                                    <p:animScale>
                                      <p:cBhvr>
                                        <p:cTn id="67" dur="166" decel="50000">
                                          <p:stCondLst>
                                            <p:cond delay="1668"/>
                                          </p:stCondLst>
                                        </p:cTn>
                                        <p:tgtEl>
                                          <p:spTgt spid="9"/>
                                        </p:tgtEl>
                                      </p:cBhvr>
                                      <p:to x="100000" y="100000"/>
                                    </p:animScale>
                                    <p:animScale>
                                      <p:cBhvr>
                                        <p:cTn id="68" dur="26">
                                          <p:stCondLst>
                                            <p:cond delay="1808"/>
                                          </p:stCondLst>
                                        </p:cTn>
                                        <p:tgtEl>
                                          <p:spTgt spid="9"/>
                                        </p:tgtEl>
                                      </p:cBhvr>
                                      <p:to x="100000" y="95000"/>
                                    </p:animScale>
                                    <p:animScale>
                                      <p:cBhvr>
                                        <p:cTn id="69"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41704" y="-362771"/>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2" name="Picture 21"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9927886" y="4370004"/>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3" name="Picture 22"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9907194" y="-357204"/>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4" name="Picture 23"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28558" y="4358829"/>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6" name="Picture 25"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38904" y="2027823"/>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7" name="Picture 26"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7920859" y="4351078"/>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8" name="Picture 27"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5913832" y="4299071"/>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9" name="Picture 28"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3913961" y="4297305"/>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 name="Picture 29"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910512" y="2003374"/>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1" name="Picture 30"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906934" y="4334380"/>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2" name="Picture 31"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7895704" y="1990500"/>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3" name="Picture 32"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9917540" y="2003374"/>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4" name="Picture 33"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3892384" y="1956690"/>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5" name="Picture 34"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5883452" y="1916058"/>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6" name="Picture 35"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906934" y="-362771"/>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7" name="Picture 36"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3892384" y="-342455"/>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8" name="Picture 37"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5861875" y="-406594"/>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9" name="Picture 38" descr="Image result for durants school logo"/>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7865324" y="-376130"/>
            <a:ext cx="2274460" cy="2636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1197865" y="772774"/>
            <a:ext cx="9985248" cy="6001643"/>
          </a:xfrm>
          <a:prstGeom prst="rect">
            <a:avLst/>
          </a:prstGeom>
          <a:noFill/>
        </p:spPr>
        <p:txBody>
          <a:bodyPr wrap="square" lIns="91440" tIns="45720" rIns="91440" bIns="45720">
            <a:spAutoFit/>
          </a:bodyPr>
          <a:lstStyle/>
          <a:p>
            <a:pPr algn="ctr"/>
            <a:r>
              <a:rPr lang="en-GB" sz="4800" b="1" dirty="0" smtClean="0">
                <a:ln w="22225">
                  <a:solidFill>
                    <a:srgbClr val="002060"/>
                  </a:solidFill>
                  <a:prstDash val="solid"/>
                </a:ln>
                <a:solidFill>
                  <a:srgbClr val="00B0F0"/>
                </a:solidFill>
              </a:rPr>
              <a:t>I would like to express my sincere gratitude  </a:t>
            </a:r>
          </a:p>
          <a:p>
            <a:pPr algn="ctr"/>
            <a:r>
              <a:rPr lang="en-GB" sz="4800" b="1" dirty="0" smtClean="0">
                <a:ln w="22225">
                  <a:solidFill>
                    <a:srgbClr val="002060"/>
                  </a:solidFill>
                  <a:prstDash val="solid"/>
                </a:ln>
                <a:solidFill>
                  <a:srgbClr val="00B0F0"/>
                </a:solidFill>
              </a:rPr>
              <a:t>to </a:t>
            </a:r>
            <a:r>
              <a:rPr lang="en-GB" sz="4800" b="1" dirty="0">
                <a:ln w="22225">
                  <a:solidFill>
                    <a:srgbClr val="002060"/>
                  </a:solidFill>
                  <a:prstDash val="solid"/>
                </a:ln>
                <a:solidFill>
                  <a:srgbClr val="00B0F0"/>
                </a:solidFill>
              </a:rPr>
              <a:t>all involved </a:t>
            </a:r>
            <a:endParaRPr lang="en-GB" sz="4800" b="1" dirty="0" smtClean="0">
              <a:ln w="22225">
                <a:solidFill>
                  <a:srgbClr val="002060"/>
                </a:solidFill>
                <a:prstDash val="solid"/>
              </a:ln>
              <a:solidFill>
                <a:srgbClr val="00B0F0"/>
              </a:solidFill>
            </a:endParaRPr>
          </a:p>
          <a:p>
            <a:pPr algn="ctr"/>
            <a:r>
              <a:rPr lang="en-GB" sz="4800" b="1" dirty="0" smtClean="0">
                <a:ln w="22225">
                  <a:solidFill>
                    <a:srgbClr val="002060"/>
                  </a:solidFill>
                  <a:prstDash val="solid"/>
                </a:ln>
                <a:solidFill>
                  <a:srgbClr val="00B0F0"/>
                </a:solidFill>
              </a:rPr>
              <a:t>for </a:t>
            </a:r>
            <a:r>
              <a:rPr lang="en-GB" sz="4800" b="1" dirty="0">
                <a:ln w="22225">
                  <a:solidFill>
                    <a:srgbClr val="002060"/>
                  </a:solidFill>
                  <a:prstDash val="solid"/>
                </a:ln>
                <a:solidFill>
                  <a:srgbClr val="00B0F0"/>
                </a:solidFill>
              </a:rPr>
              <a:t>making this journey a wonderful success </a:t>
            </a:r>
            <a:endParaRPr lang="en-GB" sz="4800" b="1" dirty="0" smtClean="0">
              <a:ln w="22225">
                <a:solidFill>
                  <a:srgbClr val="002060"/>
                </a:solidFill>
                <a:prstDash val="solid"/>
              </a:ln>
              <a:solidFill>
                <a:srgbClr val="00B0F0"/>
              </a:solidFill>
            </a:endParaRPr>
          </a:p>
          <a:p>
            <a:pPr algn="ctr"/>
            <a:r>
              <a:rPr lang="en-GB" sz="4800" b="1" dirty="0" smtClean="0">
                <a:ln w="22225">
                  <a:solidFill>
                    <a:srgbClr val="002060"/>
                  </a:solidFill>
                  <a:prstDash val="solid"/>
                </a:ln>
                <a:solidFill>
                  <a:srgbClr val="00B0F0"/>
                </a:solidFill>
              </a:rPr>
              <a:t>in </a:t>
            </a:r>
            <a:r>
              <a:rPr lang="en-GB" sz="4800" b="1" dirty="0">
                <a:ln w="22225">
                  <a:solidFill>
                    <a:srgbClr val="002060"/>
                  </a:solidFill>
                  <a:prstDash val="solid"/>
                </a:ln>
                <a:solidFill>
                  <a:srgbClr val="00B0F0"/>
                </a:solidFill>
              </a:rPr>
              <a:t>creating our new bespoke </a:t>
            </a:r>
            <a:r>
              <a:rPr lang="en-GB" sz="4800" b="1" dirty="0" smtClean="0">
                <a:ln w="22225">
                  <a:solidFill>
                    <a:srgbClr val="002060"/>
                  </a:solidFill>
                  <a:prstDash val="solid"/>
                </a:ln>
                <a:solidFill>
                  <a:srgbClr val="00B0F0"/>
                </a:solidFill>
              </a:rPr>
              <a:t>Autism </a:t>
            </a:r>
            <a:r>
              <a:rPr lang="en-GB" sz="4800" b="1" dirty="0">
                <a:ln w="22225">
                  <a:solidFill>
                    <a:srgbClr val="002060"/>
                  </a:solidFill>
                  <a:prstDash val="solid"/>
                </a:ln>
                <a:solidFill>
                  <a:srgbClr val="00B0F0"/>
                </a:solidFill>
              </a:rPr>
              <a:t>provision </a:t>
            </a:r>
            <a:endParaRPr lang="en-GB" sz="4800" b="1" dirty="0" smtClean="0">
              <a:ln w="22225">
                <a:solidFill>
                  <a:srgbClr val="002060"/>
                </a:solidFill>
                <a:prstDash val="solid"/>
              </a:ln>
              <a:solidFill>
                <a:srgbClr val="00B0F0"/>
              </a:solidFill>
            </a:endParaRPr>
          </a:p>
          <a:p>
            <a:pPr algn="ctr"/>
            <a:r>
              <a:rPr lang="en-GB" sz="4800" b="1" dirty="0" smtClean="0">
                <a:ln w="22225">
                  <a:solidFill>
                    <a:srgbClr val="002060"/>
                  </a:solidFill>
                  <a:prstDash val="solid"/>
                </a:ln>
                <a:solidFill>
                  <a:srgbClr val="00B0F0"/>
                </a:solidFill>
              </a:rPr>
              <a:t>in </a:t>
            </a:r>
            <a:r>
              <a:rPr lang="en-GB" sz="4800" b="1" dirty="0">
                <a:ln w="22225">
                  <a:solidFill>
                    <a:srgbClr val="002060"/>
                  </a:solidFill>
                  <a:prstDash val="solid"/>
                </a:ln>
                <a:solidFill>
                  <a:srgbClr val="00B0F0"/>
                </a:solidFill>
              </a:rPr>
              <a:t>Southgate.</a:t>
            </a:r>
          </a:p>
        </p:txBody>
      </p:sp>
    </p:spTree>
    <p:extLst>
      <p:ext uri="{BB962C8B-B14F-4D97-AF65-F5344CB8AC3E}">
        <p14:creationId xmlns:p14="http://schemas.microsoft.com/office/powerpoint/2010/main" val="1256530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3149</TotalTime>
  <Words>695</Words>
  <Application>Microsoft Office PowerPoint</Application>
  <PresentationFormat>Widescreen</PresentationFormat>
  <Paragraphs>85</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Trebuchet MS</vt:lpstr>
      <vt:lpstr>Wingdings</vt:lpstr>
      <vt:lpstr>Wingdings 3</vt:lpstr>
      <vt:lpstr>Facet</vt:lpstr>
      <vt:lpstr>PowerPoint Presentation</vt:lpstr>
      <vt:lpstr>Welcome to  Durants School Southgate</vt:lpstr>
      <vt:lpstr>Durants school is a maintained Special Secondary school  for pupils with Autism. It is  funded by the London Borough of Enfield,  currently there are  127 pupils on roll.  We, as a special needs school are privileged to have recently moved into a brand new site is Southgate, which was developed and funded by Enfield Local Authority.  As well as the Southgate site, Durants  School also has an Additionally Resourced Provision (ARP) at Winchmore School.</vt:lpstr>
      <vt:lpstr>PowerPoint Presentation</vt:lpstr>
      <vt:lpstr>Our Values and Principals </vt:lpstr>
      <vt:lpstr>PowerPoint Presentation</vt:lpstr>
      <vt:lpstr>Durants state of the Art Autism Provision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Durants School Southgate</dc:title>
  <dc:creator>Jackie Burke</dc:creator>
  <cp:lastModifiedBy>Costa Vrahimis</cp:lastModifiedBy>
  <cp:revision>166</cp:revision>
  <dcterms:created xsi:type="dcterms:W3CDTF">2019-09-23T17:56:04Z</dcterms:created>
  <dcterms:modified xsi:type="dcterms:W3CDTF">2019-11-27T14:28:51Z</dcterms:modified>
</cp:coreProperties>
</file>