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>
  <p:sldMasterIdLst>
    <p:sldMasterId id="2147483648" r:id="rId1"/>
  </p:sldMasterIdLst>
  <p:handoutMasterIdLst>
    <p:handoutMasterId r:id="rId10"/>
  </p:handoutMasterIdLst>
  <p:sldIdLst>
    <p:sldId id="258" r:id="rId2"/>
    <p:sldId id="305" r:id="rId3"/>
    <p:sldId id="302" r:id="rId4"/>
    <p:sldId id="301" r:id="rId5"/>
    <p:sldId id="303" r:id="rId6"/>
    <p:sldId id="306" r:id="rId7"/>
    <p:sldId id="307" r:id="rId8"/>
    <p:sldId id="271" r:id="rId9"/>
  </p:sldIdLst>
  <p:sldSz cx="9144000" cy="6858000" type="screen4x3"/>
  <p:notesSz cx="6858000" cy="9686925"/>
  <p:embeddedFontLst>
    <p:embeddedFont>
      <p:font typeface="Comic Sans MS" pitchFamily="66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00"/>
    <a:srgbClr val="663300"/>
    <a:srgbClr val="996633"/>
    <a:srgbClr val="FF9900"/>
    <a:srgbClr val="FFFF00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28" autoAdjust="0"/>
    <p:restoredTop sz="94660"/>
  </p:normalViewPr>
  <p:slideViewPr>
    <p:cSldViewPr>
      <p:cViewPr varScale="1">
        <p:scale>
          <a:sx n="107" d="100"/>
          <a:sy n="107" d="100"/>
        </p:scale>
        <p:origin x="-162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84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841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51722-5AED-433B-BA8A-3CA5D45A885A}" type="datetimeFigureOut">
              <a:rPr lang="en-GB" smtClean="0"/>
              <a:t>20/04/2017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01150"/>
            <a:ext cx="2971800" cy="4841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9201150"/>
            <a:ext cx="2971800" cy="4841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5B95817-C963-4118-A259-61FC835EAFB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1578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AF3E45-460A-4B16-830F-38623B0665DB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FB3DB1-5679-410E-8641-E789B78F2F0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429449-DD53-4212-838B-D0A427FDB8E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C752F8-950B-4DEE-BF91-40468ABBBD6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DBDE7B-A17A-4033-9796-30609F3B07F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1CE6D38-D764-439D-B177-3E30DE937508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F66CB0-AAE1-4561-B43B-8D4E7106A18A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434DD2-EBDB-4400-AD50-2A11E058865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7D84668-0D2C-43F9-BA57-312F61AE68E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3F91DA-DB7B-4BAB-9E02-EFEB74A33AC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A8DB93-A135-4E3A-8183-F2A6B7025E0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  <p:transition spd="med" advClick="0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9930ED55-C2DE-4236-8846-EC80137822D6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Click="0">
    <p:wip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ChangeArrowheads="1"/>
          </p:cNvSpPr>
          <p:nvPr/>
        </p:nvSpPr>
        <p:spPr bwMode="auto">
          <a:xfrm>
            <a:off x="4495800" y="609600"/>
            <a:ext cx="228600" cy="54102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pic>
        <p:nvPicPr>
          <p:cNvPr id="4099" name="Picture 3" descr="Cov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609600"/>
            <a:ext cx="4073525" cy="54467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4714876" y="571480"/>
            <a:ext cx="4038600" cy="54102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100000">
                <a:srgbClr val="996633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4106" name="AutoShape 10">
            <a:hlinkClick r:id="" action="ppaction://hlinkshowjump?jump=nextslide" highlightClick="1">
              <a:snd r:embed="rId3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4600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5076825" y="981075"/>
            <a:ext cx="3455988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GB" sz="4800">
              <a:latin typeface="Comic Sans MS" pitchFamily="66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00628" y="785794"/>
            <a:ext cx="34290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dirty="0" smtClean="0">
                <a:latin typeface="Comic Sans MS" pitchFamily="66" charset="0"/>
              </a:rPr>
              <a:t>_______’s story</a:t>
            </a:r>
            <a:endParaRPr lang="en-US" sz="3600" b="1" dirty="0">
              <a:latin typeface="Comic Sans MS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328655" y="2348880"/>
            <a:ext cx="2952328" cy="258532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pPr algn="ctr"/>
            <a:r>
              <a:rPr lang="en-GB" sz="1800" dirty="0" smtClean="0">
                <a:latin typeface="Comic Sans MS" panose="030F0702030302020204" pitchFamily="66" charset="0"/>
              </a:rPr>
              <a:t>Photo of young person</a:t>
            </a:r>
            <a:endParaRPr lang="en-GB" sz="1800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ransition spd="med" advClick="0"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>
              <a:latin typeface="Comic Sans MS" pitchFamily="66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71472" y="642918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</p:txBody>
      </p:sp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 flipH="1">
            <a:off x="857224" y="1071546"/>
            <a:ext cx="3458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These things are alive.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3074" name="Picture 2" descr="http://www.petgoldfish.net/file/orandatank-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1600" y="1784657"/>
            <a:ext cx="2520280" cy="1852406"/>
          </a:xfrm>
          <a:prstGeom prst="rect">
            <a:avLst/>
          </a:prstGeom>
          <a:noFill/>
        </p:spPr>
      </p:pic>
      <p:pic>
        <p:nvPicPr>
          <p:cNvPr id="3076" name="Picture 4" descr="http://www.firehow.com/images/stories/use/787/spider_pla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228184" y="1071546"/>
            <a:ext cx="2130202" cy="2376711"/>
          </a:xfrm>
          <a:prstGeom prst="rect">
            <a:avLst/>
          </a:prstGeom>
          <a:noFill/>
        </p:spPr>
      </p:pic>
      <p:pic>
        <p:nvPicPr>
          <p:cNvPr id="3078" name="Picture 6" descr="http://www.flowersdirect.co.uk/content/ebiz/flowersdirectltd/invt/fmd039/fmd038med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11760" y="3933056"/>
            <a:ext cx="1905000" cy="1905000"/>
          </a:xfrm>
          <a:prstGeom prst="rect">
            <a:avLst/>
          </a:prstGeom>
          <a:noFill/>
        </p:spPr>
      </p:pic>
      <p:pic>
        <p:nvPicPr>
          <p:cNvPr id="3080" name="Picture 8" descr="http://www.1motherofthebride.com/images/grandmother-of-the-bride.jp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69954" y="3681586"/>
            <a:ext cx="1673746" cy="213799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>
              <a:latin typeface="Comic Sans MS" pitchFamily="66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71472" y="642918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</p:txBody>
      </p:sp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 flipH="1">
            <a:off x="4929190" y="857232"/>
            <a:ext cx="345860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Death is a part of life.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When someone dies, everything inside that person stops.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They stop breathing and their heart stops.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They cannot feel any hurt.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 flipH="1">
            <a:off x="857224" y="1071546"/>
            <a:ext cx="34586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Everyone and everything that is alive dies at some point.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7170" name="Picture 2" descr="http://www.dreamstime.com/dry-flowers-thumb2004885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43808" y="2276872"/>
            <a:ext cx="1472977" cy="1703958"/>
          </a:xfrm>
          <a:prstGeom prst="rect">
            <a:avLst/>
          </a:prstGeom>
          <a:noFill/>
        </p:spPr>
      </p:pic>
      <p:pic>
        <p:nvPicPr>
          <p:cNvPr id="7172" name="Picture 4" descr="http://keepcalmandloveon.files.wordpress.com/2011/06/dead_plant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68" y="2708920"/>
            <a:ext cx="2232248" cy="1481163"/>
          </a:xfrm>
          <a:prstGeom prst="rect">
            <a:avLst/>
          </a:prstGeom>
          <a:noFill/>
        </p:spPr>
      </p:pic>
      <p:pic>
        <p:nvPicPr>
          <p:cNvPr id="7174" name="Picture 6" descr="http://www.dreamstime.com/dead-goldfish-thumb3815118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4005064"/>
            <a:ext cx="2285488" cy="1959806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>
              <a:latin typeface="Comic Sans MS" pitchFamily="66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71472" y="642918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</p:txBody>
      </p:sp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 flipH="1">
            <a:off x="4929189" y="857232"/>
            <a:ext cx="374726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 smtClean="0">
                <a:latin typeface="Comic Sans MS" pitchFamily="66" charset="0"/>
              </a:rPr>
              <a:t>_________ might feel sad because she misses </a:t>
            </a:r>
            <a:r>
              <a:rPr lang="en-GB" dirty="0" smtClean="0">
                <a:latin typeface="Comic Sans MS" pitchFamily="66" charset="0"/>
              </a:rPr>
              <a:t>___________.</a:t>
            </a:r>
            <a:endParaRPr lang="en-GB" dirty="0" smtClean="0">
              <a:latin typeface="Comic Sans MS" pitchFamily="66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 flipH="1">
            <a:off x="857224" y="1071546"/>
            <a:ext cx="345860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When someone dies people feel sad.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Feeling sad is ok.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_________________has died.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284984"/>
            <a:ext cx="23812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>
              <a:latin typeface="Comic Sans MS" pitchFamily="66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4572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</p:txBody>
      </p:sp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 flipH="1">
            <a:off x="4929190" y="857232"/>
            <a:ext cx="34586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_________ might cry.</a:t>
            </a:r>
            <a:endParaRPr lang="en-GB" dirty="0">
              <a:latin typeface="Comic Sans MS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flipH="1">
            <a:off x="539551" y="662940"/>
            <a:ext cx="381642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When someone dies, people cry.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Crying is ok.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Sometimes after you cry you don’t feel as sad.</a:t>
            </a:r>
            <a:endParaRPr lang="en-GB" dirty="0">
              <a:latin typeface="Comic Sans MS" pitchFamily="66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52120" y="3068960"/>
            <a:ext cx="23812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03648" y="4221088"/>
            <a:ext cx="2373297" cy="15841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>
              <a:latin typeface="Comic Sans MS" pitchFamily="66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71472" y="642918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</p:txBody>
      </p:sp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 flipH="1">
            <a:off x="4826795" y="857232"/>
            <a:ext cx="3833810" cy="1693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 smtClean="0">
                <a:latin typeface="Comic Sans MS" pitchFamily="66" charset="0"/>
              </a:rPr>
              <a:t>_________ might feel angry because she misses ___________.</a:t>
            </a:r>
          </a:p>
        </p:txBody>
      </p:sp>
      <p:sp>
        <p:nvSpPr>
          <p:cNvPr id="14" name="TextBox 13"/>
          <p:cNvSpPr txBox="1"/>
          <p:nvPr/>
        </p:nvSpPr>
        <p:spPr>
          <a:xfrm flipH="1">
            <a:off x="857224" y="1071546"/>
            <a:ext cx="345860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When someone dies people feel angry because they miss them.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Feeling angry is ok.</a:t>
            </a:r>
          </a:p>
          <a:p>
            <a:endParaRPr lang="en-GB" dirty="0" smtClean="0">
              <a:latin typeface="Comic Sans MS" pitchFamily="66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24128" y="3284984"/>
            <a:ext cx="2381250" cy="2381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3" name="Rectangle 9"/>
          <p:cNvSpPr>
            <a:spLocks noChangeArrowheads="1"/>
          </p:cNvSpPr>
          <p:nvPr/>
        </p:nvSpPr>
        <p:spPr bwMode="auto">
          <a:xfrm>
            <a:off x="381000" y="533400"/>
            <a:ext cx="8610600" cy="5638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CC9900"/>
              </a:gs>
              <a:gs pos="100000">
                <a:srgbClr val="663300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4495800" y="685800"/>
            <a:ext cx="228600" cy="52578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sp>
        <p:nvSpPr>
          <p:cNvPr id="16389" name="Rectangle 5"/>
          <p:cNvSpPr>
            <a:spLocks noChangeArrowheads="1"/>
          </p:cNvSpPr>
          <p:nvPr/>
        </p:nvSpPr>
        <p:spPr bwMode="auto">
          <a:xfrm>
            <a:off x="4724400" y="609600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>
              <a:latin typeface="Comic Sans MS" pitchFamily="66" charset="0"/>
            </a:endParaRP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71472" y="642918"/>
            <a:ext cx="4038600" cy="5410200"/>
          </a:xfrm>
          <a:prstGeom prst="rect">
            <a:avLst/>
          </a:prstGeom>
          <a:solidFill>
            <a:schemeClr val="bg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  <a:p>
            <a:pPr algn="ctr"/>
            <a:endParaRPr lang="en-GB">
              <a:latin typeface="Comic Sans MS" pitchFamily="66" charset="0"/>
            </a:endParaRPr>
          </a:p>
        </p:txBody>
      </p:sp>
      <p:sp>
        <p:nvSpPr>
          <p:cNvPr id="16396" name="AutoShape 12">
            <a:hlinkClick r:id="" action="ppaction://hlinkshowjump?jump=nextslide" highlightClick="1">
              <a:snd r:embed="rId2" name="Utopia Restore Up.wav"/>
            </a:hlinkClick>
          </p:cNvPr>
          <p:cNvSpPr>
            <a:spLocks noChangeArrowheads="1"/>
          </p:cNvSpPr>
          <p:nvPr/>
        </p:nvSpPr>
        <p:spPr bwMode="auto">
          <a:xfrm>
            <a:off x="0" y="6323013"/>
            <a:ext cx="685800" cy="533400"/>
          </a:xfrm>
          <a:prstGeom prst="actionButtonForwardNex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 flipH="1">
            <a:off x="4929190" y="857232"/>
            <a:ext cx="3458607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I could help ____________ by:</a:t>
            </a:r>
          </a:p>
          <a:p>
            <a:endParaRPr lang="en-GB" dirty="0" smtClean="0">
              <a:latin typeface="Comic Sans MS" pitchFamily="66" charset="0"/>
            </a:endParaRP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Giving cuddles.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Tidying up.</a:t>
            </a:r>
          </a:p>
          <a:p>
            <a:pPr>
              <a:lnSpc>
                <a:spcPct val="150000"/>
              </a:lnSpc>
              <a:buFont typeface="Arial" pitchFamily="34" charset="0"/>
              <a:buChar char="•"/>
            </a:pPr>
            <a:r>
              <a:rPr lang="en-GB" dirty="0" smtClean="0">
                <a:latin typeface="Comic Sans MS" pitchFamily="66" charset="0"/>
              </a:rPr>
              <a:t>Washing up.</a:t>
            </a:r>
          </a:p>
        </p:txBody>
      </p:sp>
      <p:sp>
        <p:nvSpPr>
          <p:cNvPr id="14" name="TextBox 13"/>
          <p:cNvSpPr txBox="1"/>
          <p:nvPr/>
        </p:nvSpPr>
        <p:spPr>
          <a:xfrm flipH="1">
            <a:off x="685772" y="857232"/>
            <a:ext cx="3810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itchFamily="66" charset="0"/>
              </a:rPr>
              <a:t>In a few weeks, ________ may not feel as sad.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Time helps you feel better.</a:t>
            </a:r>
          </a:p>
          <a:p>
            <a:endParaRPr lang="en-GB" dirty="0" smtClean="0">
              <a:latin typeface="Comic Sans MS" pitchFamily="66" charset="0"/>
            </a:endParaRPr>
          </a:p>
          <a:p>
            <a:r>
              <a:rPr lang="en-GB" dirty="0" smtClean="0">
                <a:latin typeface="Comic Sans MS" pitchFamily="66" charset="0"/>
              </a:rPr>
              <a:t>It’s ok to feel better.</a:t>
            </a:r>
          </a:p>
          <a:p>
            <a:endParaRPr lang="en-GB" dirty="0" smtClean="0">
              <a:latin typeface="Comic Sans MS" pitchFamily="66" charset="0"/>
            </a:endParaRPr>
          </a:p>
        </p:txBody>
      </p:sp>
    </p:spTree>
  </p:cSld>
  <p:clrMapOvr>
    <a:masterClrMapping/>
  </p:clrMapOvr>
  <p:transition spd="med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4495800" y="609600"/>
            <a:ext cx="228600" cy="54102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50000">
                <a:srgbClr val="996633"/>
              </a:gs>
              <a:gs pos="100000">
                <a:srgbClr val="663300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tx1"/>
            </a:outerShdw>
          </a:effectLst>
        </p:spPr>
        <p:txBody>
          <a:bodyPr wrap="none" anchor="ctr"/>
          <a:lstStyle/>
          <a:p>
            <a:endParaRPr lang="en-GB"/>
          </a:p>
        </p:txBody>
      </p:sp>
      <p:pic>
        <p:nvPicPr>
          <p:cNvPr id="17411" name="Picture 3" descr="Cov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609600"/>
            <a:ext cx="4073525" cy="5446713"/>
          </a:xfrm>
          <a:prstGeom prst="rect">
            <a:avLst/>
          </a:prstGeom>
          <a:noFill/>
          <a:ln w="12700">
            <a:solidFill>
              <a:schemeClr val="tx1"/>
            </a:solidFill>
            <a:miter lim="800000"/>
            <a:headEnd/>
            <a:tailEnd/>
          </a:ln>
          <a:effectLst/>
        </p:spPr>
      </p:pic>
      <p:sp>
        <p:nvSpPr>
          <p:cNvPr id="17412" name="Rectangle 4"/>
          <p:cNvSpPr>
            <a:spLocks noChangeArrowheads="1"/>
          </p:cNvSpPr>
          <p:nvPr/>
        </p:nvSpPr>
        <p:spPr bwMode="auto">
          <a:xfrm>
            <a:off x="533400" y="609600"/>
            <a:ext cx="4038600" cy="5410200"/>
          </a:xfrm>
          <a:prstGeom prst="rect">
            <a:avLst/>
          </a:prstGeom>
          <a:gradFill rotWithShape="0">
            <a:gsLst>
              <a:gs pos="0">
                <a:srgbClr val="663300"/>
              </a:gs>
              <a:gs pos="100000">
                <a:srgbClr val="996633"/>
              </a:gs>
            </a:gsLst>
            <a:lin ang="0" scaled="1"/>
          </a:gradFill>
          <a:ln w="57150">
            <a:solidFill>
              <a:srgbClr val="99663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5334000" y="609600"/>
            <a:ext cx="35052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b="1" dirty="0">
                <a:latin typeface="Comic Sans MS" pitchFamily="66" charset="0"/>
              </a:rPr>
              <a:t>Created </a:t>
            </a:r>
            <a:r>
              <a:rPr lang="en-US" b="1" dirty="0" smtClean="0">
                <a:latin typeface="Comic Sans MS" pitchFamily="66" charset="0"/>
              </a:rPr>
              <a:t>by</a:t>
            </a:r>
            <a:r>
              <a:rPr lang="en-US" b="1" dirty="0">
                <a:latin typeface="Comic Sans MS" pitchFamily="66" charset="0"/>
              </a:rPr>
              <a:t> </a:t>
            </a:r>
            <a:r>
              <a:rPr lang="en-US" b="1" dirty="0" smtClean="0">
                <a:latin typeface="Comic Sans MS" pitchFamily="66" charset="0"/>
              </a:rPr>
              <a:t>the</a:t>
            </a:r>
            <a:endParaRPr lang="en-US" dirty="0">
              <a:latin typeface="Comic Sans MS" pitchFamily="66" charset="0"/>
            </a:endParaRPr>
          </a:p>
          <a:p>
            <a:pPr algn="ctr"/>
            <a:r>
              <a:rPr lang="en-US" b="1" dirty="0">
                <a:latin typeface="Comic Sans MS" pitchFamily="66" charset="0"/>
              </a:rPr>
              <a:t>Teachers</a:t>
            </a:r>
            <a:endParaRPr lang="en-US" sz="3600" dirty="0">
              <a:latin typeface="Comic Sans MS" pitchFamily="66" charset="0"/>
            </a:endParaRPr>
          </a:p>
        </p:txBody>
      </p:sp>
    </p:spTree>
  </p:cSld>
  <p:clrMapOvr>
    <a:masterClrMapping/>
  </p:clrMapOvr>
  <p:transition spd="med" advClick="0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Musica Menu Popup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 autoUpdateAnimBg="0"/>
    </p:bldLst>
  </p:timing>
</p:sld>
</file>

<file path=ppt/theme/theme1.xml><?xml version="1.0" encoding="utf-8"?>
<a:theme xmlns:a="http://schemas.openxmlformats.org/drawingml/2006/main" name="Blank Presentation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ank Presentatio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C:\Program Files\Microsoft Office\Templates\Blank Presentation.pot</Template>
  <TotalTime>2671</TotalTime>
  <Words>170</Words>
  <Application>Microsoft Office PowerPoint</Application>
  <PresentationFormat>On-screen Show (4:3)</PresentationFormat>
  <Paragraphs>91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Times New Roman</vt:lpstr>
      <vt:lpstr>Comic Sans MS</vt:lpstr>
      <vt:lpstr>Blank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Priory Woods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Ian Bean</dc:creator>
  <cp:lastModifiedBy>costa vrahimis</cp:lastModifiedBy>
  <cp:revision>110</cp:revision>
  <dcterms:created xsi:type="dcterms:W3CDTF">2000-11-21T12:13:16Z</dcterms:created>
  <dcterms:modified xsi:type="dcterms:W3CDTF">2017-04-20T09:36:42Z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TemplateType">
    <vt:i4>2</vt:i4>
  </property>
  <property fmtid="{D5CDD505-2E9C-101B-9397-08002B2CF9AE}" pid="3" name="GraphicType">
    <vt:i4>3</vt:i4>
  </property>
  <property fmtid="{D5CDD505-2E9C-101B-9397-08002B2CF9AE}" pid="4" name="Compression">
    <vt:i4>100</vt:i4>
  </property>
  <property fmtid="{D5CDD505-2E9C-101B-9397-08002B2CF9AE}" pid="5" name="ScreenSize">
    <vt:i4>2</vt:i4>
  </property>
  <property fmtid="{D5CDD505-2E9C-101B-9397-08002B2CF9AE}" pid="6" name="ScreenUsage">
    <vt:i4>3</vt:i4>
  </property>
  <property fmtid="{D5CDD505-2E9C-101B-9397-08002B2CF9AE}" pid="7" name="MailAddress">
    <vt:lpwstr>ian.priorywoods@virginnet.co.uk</vt:lpwstr>
  </property>
  <property fmtid="{D5CDD505-2E9C-101B-9397-08002B2CF9AE}" pid="8" name="HomePage">
    <vt:lpwstr>http://freespeace.virginnet.co.uk/ian.priorywoods/index.html</vt:lpwstr>
  </property>
  <property fmtid="{D5CDD505-2E9C-101B-9397-08002B2CF9AE}" pid="9" name="Other">
    <vt:lpwstr/>
  </property>
  <property fmtid="{D5CDD505-2E9C-101B-9397-08002B2CF9AE}" pid="10" name="DownloadOriginal">
    <vt:bool>false</vt:bool>
  </property>
  <property fmtid="{D5CDD505-2E9C-101B-9397-08002B2CF9AE}" pid="11" name="DownloadIEButton">
    <vt:bool>false</vt:bool>
  </property>
  <property fmtid="{D5CDD505-2E9C-101B-9397-08002B2CF9AE}" pid="12" name="UseBrowserColor">
    <vt:bool>true</vt:bool>
  </property>
  <property fmtid="{D5CDD505-2E9C-101B-9397-08002B2CF9AE}" pid="13" name="BackColor">
    <vt:i4>15132390</vt:i4>
  </property>
  <property fmtid="{D5CDD505-2E9C-101B-9397-08002B2CF9AE}" pid="14" name="TextColor">
    <vt:i4>0</vt:i4>
  </property>
  <property fmtid="{D5CDD505-2E9C-101B-9397-08002B2CF9AE}" pid="15" name="LinkColor">
    <vt:i4>16711782</vt:i4>
  </property>
  <property fmtid="{D5CDD505-2E9C-101B-9397-08002B2CF9AE}" pid="16" name="VisitedColor">
    <vt:i4>10040268</vt:i4>
  </property>
  <property fmtid="{D5CDD505-2E9C-101B-9397-08002B2CF9AE}" pid="17" name="TransparentButton">
    <vt:i4>0</vt:i4>
  </property>
  <property fmtid="{D5CDD505-2E9C-101B-9397-08002B2CF9AE}" pid="18" name="ButtonType">
    <vt:i4>2</vt:i4>
  </property>
  <property fmtid="{D5CDD505-2E9C-101B-9397-08002B2CF9AE}" pid="19" name="ShowNotes">
    <vt:bool>false</vt:bool>
  </property>
  <property fmtid="{D5CDD505-2E9C-101B-9397-08002B2CF9AE}" pid="20" name="NavBtnPos">
    <vt:i4>3</vt:i4>
  </property>
  <property fmtid="{D5CDD505-2E9C-101B-9397-08002B2CF9AE}" pid="21" name="OutputDir">
    <vt:lpwstr>C:\temp\Powertest</vt:lpwstr>
  </property>
</Properties>
</file>